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0" r:id="rId4"/>
    <p:sldId id="275" r:id="rId5"/>
    <p:sldId id="257" r:id="rId6"/>
    <p:sldId id="274" r:id="rId7"/>
    <p:sldId id="278" r:id="rId8"/>
    <p:sldId id="332" r:id="rId9"/>
    <p:sldId id="279" r:id="rId10"/>
    <p:sldId id="277" r:id="rId11"/>
    <p:sldId id="276" r:id="rId12"/>
    <p:sldId id="273" r:id="rId13"/>
    <p:sldId id="283" r:id="rId14"/>
    <p:sldId id="280" r:id="rId15"/>
    <p:sldId id="282" r:id="rId16"/>
    <p:sldId id="290" r:id="rId17"/>
    <p:sldId id="295" r:id="rId18"/>
    <p:sldId id="281" r:id="rId19"/>
    <p:sldId id="284" r:id="rId20"/>
    <p:sldId id="285" r:id="rId21"/>
    <p:sldId id="286" r:id="rId22"/>
    <p:sldId id="326" r:id="rId23"/>
    <p:sldId id="265" r:id="rId24"/>
    <p:sldId id="314" r:id="rId25"/>
    <p:sldId id="313" r:id="rId26"/>
    <p:sldId id="327" r:id="rId27"/>
    <p:sldId id="294" r:id="rId28"/>
    <p:sldId id="319" r:id="rId29"/>
    <p:sldId id="309" r:id="rId30"/>
    <p:sldId id="302" r:id="rId31"/>
    <p:sldId id="318" r:id="rId32"/>
    <p:sldId id="322" r:id="rId33"/>
    <p:sldId id="321" r:id="rId34"/>
    <p:sldId id="329" r:id="rId35"/>
    <p:sldId id="306" r:id="rId36"/>
    <p:sldId id="303" r:id="rId37"/>
    <p:sldId id="330" r:id="rId38"/>
    <p:sldId id="33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rk Lohrengel" initials="DL" lastIdx="1" clrIdx="0">
    <p:extLst>
      <p:ext uri="{19B8F6BF-5375-455C-9EA6-DF929625EA0E}">
        <p15:presenceInfo xmlns:p15="http://schemas.microsoft.com/office/powerpoint/2012/main" userId="9804b366a1568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23:15:08.349" idx="1">
    <p:pos x="6594" y="362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27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8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48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8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29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7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9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12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02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D671-D111-476A-826C-33461D26352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C156-1B45-4088-BAC8-18FB19BCDA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0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horismen.de/autoren/person/11303/Emine+Yalc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server.com/text/SLT/Psalm23%2C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6F13F-D9AF-44DB-A20A-4E8B40DEC6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Das Geschenk der Gemeinschaft 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E591EC-72C7-4414-809B-3DEC4F77E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4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A378-2EDD-4A4E-9906-B6FDBEAC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Christen können die Wahrheit sagen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E4C22-D42C-4FC5-AA5D-95E7254B2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err="1"/>
              <a:t>Eph</a:t>
            </a:r>
            <a:r>
              <a:rPr lang="de-DE" sz="3600" dirty="0"/>
              <a:t> 3,25: Deshalb legt die Lüge ab und redet Wahrheit, ein jeder mit seinem Nächsten, denn wir sind untereinander Glieder. </a:t>
            </a:r>
          </a:p>
          <a:p>
            <a:endParaRPr lang="de-DE" sz="3600" dirty="0"/>
          </a:p>
          <a:p>
            <a:r>
              <a:rPr lang="de-DE" sz="3600" dirty="0" err="1"/>
              <a:t>Eph</a:t>
            </a:r>
            <a:r>
              <a:rPr lang="de-DE" sz="3600" dirty="0"/>
              <a:t> 4,15:  Lasst uns die Wahrheit bekennen in </a:t>
            </a:r>
            <a:r>
              <a:rPr lang="de-DE" sz="3600" b="1" dirty="0"/>
              <a:t>Liebe</a:t>
            </a:r>
            <a:r>
              <a:rPr lang="de-DE" sz="3600" dirty="0"/>
              <a:t> und in allem hinwachsen zu ihm, der das Haupt ist, Christus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69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C6272-F103-4D15-ACC6-41467707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97E2E-86CD-4321-B301-BAFAC5FEE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Unsere falschen Alternativen</a:t>
            </a:r>
          </a:p>
          <a:p>
            <a:endParaRPr lang="de-DE" sz="3600" dirty="0"/>
          </a:p>
          <a:p>
            <a:r>
              <a:rPr lang="de-DE" sz="3600" dirty="0"/>
              <a:t>Nicht alles </a:t>
            </a:r>
            <a:r>
              <a:rPr lang="de-DE" sz="3600" b="1" dirty="0"/>
              <a:t>runterschlucken</a:t>
            </a:r>
            <a:r>
              <a:rPr lang="de-DE" sz="3600" dirty="0"/>
              <a:t> und </a:t>
            </a:r>
            <a:r>
              <a:rPr lang="de-DE" sz="3600" b="1" dirty="0"/>
              <a:t>verdrängen</a:t>
            </a:r>
            <a:endParaRPr lang="de-DE" sz="3600" dirty="0"/>
          </a:p>
          <a:p>
            <a:r>
              <a:rPr lang="de-DE" sz="3600" b="1" dirty="0"/>
              <a:t>Nicht die Wahrheit um die Ohren schlagen</a:t>
            </a:r>
            <a:endParaRPr lang="de-DE" sz="3600" dirty="0"/>
          </a:p>
          <a:p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775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87E15-1C20-4D83-B782-5CD87C5C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A26BE1-9E23-4497-95A8-F267F0DEF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Keine </a:t>
            </a:r>
            <a:r>
              <a:rPr lang="de-DE" sz="3600" b="1" dirty="0"/>
              <a:t>Pauschalurteile und feste Zuschreibungen (</a:t>
            </a:r>
            <a:r>
              <a:rPr lang="de-DE" sz="3600" b="1" dirty="0" err="1"/>
              <a:t>Eiketten</a:t>
            </a:r>
            <a:r>
              <a:rPr lang="de-DE" sz="3600" b="1" dirty="0"/>
              <a:t>) in Du-Botschaften</a:t>
            </a:r>
            <a:r>
              <a:rPr lang="de-DE" sz="3600" dirty="0"/>
              <a:t>: </a:t>
            </a:r>
          </a:p>
          <a:p>
            <a:r>
              <a:rPr lang="de-DE" sz="3600" dirty="0"/>
              <a:t>Du bist brutal und verletzend!</a:t>
            </a:r>
          </a:p>
          <a:p>
            <a:endParaRPr lang="de-DE" sz="3600" dirty="0"/>
          </a:p>
          <a:p>
            <a:r>
              <a:rPr lang="de-DE" sz="3600" b="1" dirty="0"/>
              <a:t>Gefühle</a:t>
            </a:r>
            <a:r>
              <a:rPr lang="de-DE" sz="3600" dirty="0"/>
              <a:t> zum Ausdruck bringen:  </a:t>
            </a:r>
          </a:p>
          <a:p>
            <a:r>
              <a:rPr lang="de-DE" sz="3600" dirty="0"/>
              <a:t>Ich </a:t>
            </a:r>
            <a:r>
              <a:rPr lang="de-DE" sz="3600" b="1" dirty="0"/>
              <a:t>fühle</a:t>
            </a:r>
            <a:r>
              <a:rPr lang="de-DE" sz="3600" dirty="0"/>
              <a:t> mich verletzt und nicht ernst genommen, </a:t>
            </a:r>
            <a:r>
              <a:rPr lang="de-DE" sz="3600" b="1" dirty="0"/>
              <a:t>wenn</a:t>
            </a:r>
            <a:r>
              <a:rPr lang="de-DE" sz="3600" dirty="0"/>
              <a:t> du das und das sagst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15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B5FFF-875C-4928-B234-E2737831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AAE067-AD05-4E2B-BF54-3FA89A13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" y="1825625"/>
            <a:ext cx="11606784" cy="4351338"/>
          </a:xfrm>
        </p:spPr>
        <p:txBody>
          <a:bodyPr/>
          <a:lstStyle/>
          <a:p>
            <a:r>
              <a:rPr lang="de-DE" sz="3600" dirty="0"/>
              <a:t>Den einen fällt </a:t>
            </a:r>
            <a:r>
              <a:rPr lang="de-DE" sz="3600" b="1" dirty="0"/>
              <a:t>Kritik</a:t>
            </a:r>
            <a:r>
              <a:rPr lang="de-DE" sz="3600" dirty="0"/>
              <a:t> </a:t>
            </a:r>
            <a:r>
              <a:rPr lang="de-DE" sz="3600" b="1" dirty="0"/>
              <a:t>leicht</a:t>
            </a:r>
            <a:r>
              <a:rPr lang="de-DE" sz="3600" dirty="0"/>
              <a:t> und </a:t>
            </a:r>
            <a:r>
              <a:rPr lang="de-DE" sz="3600" b="1" dirty="0"/>
              <a:t>kritisiert</a:t>
            </a:r>
            <a:r>
              <a:rPr lang="de-DE" sz="3600" dirty="0"/>
              <a:t> zu werden schwer</a:t>
            </a:r>
          </a:p>
          <a:p>
            <a:r>
              <a:rPr lang="de-DE" sz="3600" dirty="0"/>
              <a:t> Sich </a:t>
            </a:r>
            <a:r>
              <a:rPr lang="de-DE" sz="3600" b="1" dirty="0"/>
              <a:t>zurücknehmen</a:t>
            </a:r>
            <a:r>
              <a:rPr lang="de-DE" sz="3600" dirty="0"/>
              <a:t> lernen und mit den </a:t>
            </a:r>
            <a:r>
              <a:rPr lang="de-DE" sz="3600" b="1" dirty="0"/>
              <a:t>Augen</a:t>
            </a:r>
            <a:r>
              <a:rPr lang="de-DE" sz="3600" dirty="0"/>
              <a:t> der anderen sehen! </a:t>
            </a:r>
          </a:p>
          <a:p>
            <a:endParaRPr lang="de-DE" sz="3600" dirty="0"/>
          </a:p>
          <a:p>
            <a:r>
              <a:rPr lang="de-DE" sz="3600" dirty="0"/>
              <a:t>Den anderen fällt Kritik zu üben </a:t>
            </a:r>
            <a:r>
              <a:rPr lang="de-DE" sz="3600" b="1" dirty="0"/>
              <a:t>schwer</a:t>
            </a:r>
            <a:r>
              <a:rPr lang="de-DE" sz="3600" dirty="0"/>
              <a:t> und Kritik anzunehmen leichter: </a:t>
            </a:r>
          </a:p>
          <a:p>
            <a:r>
              <a:rPr lang="de-DE" sz="3600" dirty="0"/>
              <a:t>Mut, die Wahrheit zu sagen!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78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9616A-C3A0-4CE2-9D98-F204B2F6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21D17-6B51-4564-BB67-E51227EC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 dirty="0"/>
              <a:t>Persönliche Fragen</a:t>
            </a:r>
            <a:r>
              <a:rPr lang="de-DE" sz="3600" dirty="0"/>
              <a:t>: </a:t>
            </a:r>
          </a:p>
          <a:p>
            <a:endParaRPr lang="de-DE" sz="3600" dirty="0"/>
          </a:p>
          <a:p>
            <a:r>
              <a:rPr lang="de-DE" sz="3600" dirty="0"/>
              <a:t>Kritisierst du nur oder lobst du auch? </a:t>
            </a:r>
          </a:p>
          <a:p>
            <a:r>
              <a:rPr lang="de-DE" sz="3600" dirty="0"/>
              <a:t>Lobst du nur oder sprichst du auch an, was nicht in Ordnung ist?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39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42626-7520-4C89-8C65-A857915C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23DC8D-0137-46CD-B506-95F988E6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600" b="1" dirty="0"/>
              <a:t>  </a:t>
            </a:r>
            <a:r>
              <a:rPr lang="de-DE" sz="4000" b="1" dirty="0"/>
              <a:t>4. Christen können vergeben statt dem anderen </a:t>
            </a:r>
          </a:p>
          <a:p>
            <a:pPr marL="0" lvl="0" indent="0">
              <a:buNone/>
            </a:pPr>
            <a:r>
              <a:rPr lang="de-DE" sz="4000" b="1" dirty="0"/>
              <a:t>      zu vergelten</a:t>
            </a:r>
          </a:p>
          <a:p>
            <a:pPr lvl="0"/>
            <a:endParaRPr lang="de-DE" sz="3600" dirty="0"/>
          </a:p>
          <a:p>
            <a:r>
              <a:rPr lang="de-DE" sz="3600" dirty="0"/>
              <a:t>Kol 3,13: Ertragt einander und vergebt euch gegenseitig, wenn einer Klage gegen den anderen hat                                                                                                                                                                                  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19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0266A10-290A-43CE-8FEE-2AAD53CAF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1"/>
          <a:stretch/>
        </p:blipFill>
        <p:spPr>
          <a:xfrm>
            <a:off x="3681038" y="3139375"/>
            <a:ext cx="4781233" cy="37103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DF382-24EC-4AC9-900C-1CCDAB2B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344" y="365125"/>
            <a:ext cx="2618288" cy="1325563"/>
          </a:xfrm>
        </p:spPr>
        <p:txBody>
          <a:bodyPr/>
          <a:lstStyle/>
          <a:p>
            <a:r>
              <a:rPr lang="de-DE" dirty="0"/>
              <a:t>                               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2CDF3A-9E0D-4242-9F09-52DBD039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1"/>
          <a:stretch/>
        </p:blipFill>
        <p:spPr>
          <a:xfrm>
            <a:off x="0" y="51355"/>
            <a:ext cx="5105344" cy="327866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C2E925-7403-4C37-8C42-F4AF16AB0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12" y="8321"/>
            <a:ext cx="4361688" cy="33647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B73D8AC-481D-46C4-B29E-8AC361803EBC}"/>
              </a:ext>
            </a:extLst>
          </p:cNvPr>
          <p:cNvSpPr txBox="1"/>
          <p:nvPr/>
        </p:nvSpPr>
        <p:spPr>
          <a:xfrm>
            <a:off x="5105344" y="530352"/>
            <a:ext cx="2724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  </a:t>
            </a:r>
            <a:r>
              <a:rPr lang="de-DE" sz="4400" dirty="0"/>
              <a:t>Gegen-</a:t>
            </a:r>
          </a:p>
          <a:p>
            <a:r>
              <a:rPr lang="de-DE" sz="4400" dirty="0"/>
              <a:t>  einander</a:t>
            </a:r>
          </a:p>
        </p:txBody>
      </p:sp>
    </p:spTree>
    <p:extLst>
      <p:ext uri="{BB962C8B-B14F-4D97-AF65-F5344CB8AC3E}">
        <p14:creationId xmlns:p14="http://schemas.microsoft.com/office/powerpoint/2010/main" val="349068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7344B-8CCC-4666-8DBD-618930E9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84" y="0"/>
            <a:ext cx="3221733" cy="780617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4900" dirty="0"/>
              <a:t>Mit – </a:t>
            </a:r>
            <a:br>
              <a:rPr lang="de-DE" sz="4900" dirty="0"/>
            </a:br>
            <a:r>
              <a:rPr lang="de-DE" sz="4900" dirty="0"/>
              <a:t>einander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82EBFE-D509-4448-8A5D-7BE9AD4E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r="39379"/>
          <a:stretch/>
        </p:blipFill>
        <p:spPr>
          <a:xfrm>
            <a:off x="67056" y="3603234"/>
            <a:ext cx="3852672" cy="295275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AFE348-9C5A-486C-8158-F191A4C5B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20193"/>
          <a:stretch/>
        </p:blipFill>
        <p:spPr>
          <a:xfrm>
            <a:off x="4153470" y="127687"/>
            <a:ext cx="3978597" cy="33013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EA0EF7-316A-4512-A872-4D8B57CC3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1171575"/>
            <a:ext cx="3609975" cy="22574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53FAE0F-EC2F-40D7-AE93-42880B5E11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7"/>
          <a:stretch/>
        </p:blipFill>
        <p:spPr>
          <a:xfrm>
            <a:off x="340232" y="532926"/>
            <a:ext cx="3719703" cy="257666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CAAECC6-C825-4EDC-8C89-54889B9D1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70" y="3516117"/>
            <a:ext cx="4516755" cy="312698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5AFBCE-D721-495B-B4C3-6B75D4F4B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06" y="3603234"/>
            <a:ext cx="3386138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5C281-EAAC-4330-8175-3D4250E8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beiden </a:t>
            </a:r>
            <a:r>
              <a:rPr lang="de-DE" b="1" dirty="0"/>
              <a:t>V-Waffen</a:t>
            </a:r>
            <a:r>
              <a:rPr lang="de-DE" dirty="0"/>
              <a:t>: </a:t>
            </a:r>
            <a:r>
              <a:rPr lang="de-DE" b="1" dirty="0"/>
              <a:t>Vergeltung</a:t>
            </a:r>
            <a:r>
              <a:rPr lang="de-DE" dirty="0"/>
              <a:t> oder </a:t>
            </a:r>
            <a:r>
              <a:rPr lang="de-DE" b="1" dirty="0"/>
              <a:t>Vergebung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44F00B-5066-4043-A592-82426721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2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E8548-D979-491C-A897-3B83DE49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57D57-6480-4B45-86A3-0A57C5D38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Nachtragen der Schuld des anderen ist sehr </a:t>
            </a:r>
            <a:r>
              <a:rPr lang="de-DE" sz="3600" b="1" dirty="0"/>
              <a:t>anstrengend</a:t>
            </a:r>
            <a:r>
              <a:rPr lang="de-DE" sz="3600" dirty="0"/>
              <a:t>. </a:t>
            </a:r>
          </a:p>
          <a:p>
            <a:endParaRPr lang="de-DE" sz="3600" dirty="0"/>
          </a:p>
          <a:p>
            <a:r>
              <a:rPr lang="de-DE" sz="3600" b="1" dirty="0"/>
              <a:t>„Im Nachtragen hat sich schon mancher verhoben“ </a:t>
            </a:r>
            <a:r>
              <a:rPr lang="de-DE" sz="3600" dirty="0">
                <a:hlinkClick r:id="rId2" tooltip="Details zum Autor Emine Yalcin anzeigen"/>
              </a:rPr>
              <a:t>© Emine Yalcin</a:t>
            </a:r>
            <a:r>
              <a:rPr lang="de-DE" sz="36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30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2825E-B41B-416E-8FB6-87CB4DC9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de-DE" sz="3600" b="1" dirty="0"/>
            </a:br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1. Christen sind Lastenträger und keine Bedenkenträger</a:t>
            </a:r>
            <a:br>
              <a:rPr lang="de-DE" sz="3600" b="1" dirty="0"/>
            </a:br>
            <a:br>
              <a:rPr lang="de-DE" sz="3600" dirty="0"/>
            </a:br>
            <a:r>
              <a:rPr lang="de-DE" sz="3600" b="1" dirty="0"/>
              <a:t>Galater 6,2: </a:t>
            </a:r>
            <a:br>
              <a:rPr lang="de-DE" sz="3600" b="1" dirty="0"/>
            </a:br>
            <a:r>
              <a:rPr lang="de-DE" sz="3600" b="1" dirty="0"/>
              <a:t>Jeder trage die Last des anderen, so werdet ihr das Gesetz Christi erfüllen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91347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F8895-FAF0-4DD5-AADE-F460FD39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FBF44-11F0-4264-A747-EA70B93A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25624"/>
            <a:ext cx="11722608" cy="4849495"/>
          </a:xfrm>
        </p:spPr>
        <p:txBody>
          <a:bodyPr>
            <a:normAutofit/>
          </a:bodyPr>
          <a:lstStyle/>
          <a:p>
            <a:r>
              <a:rPr lang="de-DE" sz="3600" dirty="0"/>
              <a:t>Hauptproblem „SS“: </a:t>
            </a:r>
            <a:r>
              <a:rPr lang="de-DE" sz="3600" b="1" dirty="0"/>
              <a:t>Sturheit und Stolz</a:t>
            </a:r>
          </a:p>
          <a:p>
            <a:endParaRPr lang="de-DE" sz="3600" b="1" dirty="0"/>
          </a:p>
          <a:p>
            <a:r>
              <a:rPr lang="de-DE" sz="3600" b="1" dirty="0"/>
              <a:t> </a:t>
            </a:r>
            <a:r>
              <a:rPr lang="de-DE" sz="3600" dirty="0" err="1"/>
              <a:t>Rö</a:t>
            </a:r>
            <a:r>
              <a:rPr lang="de-DE" sz="3600" dirty="0"/>
              <a:t> 12,21 Lass dich nicht vom Bösen überwinden, sondern überwinde das Böse mit Gutem</a:t>
            </a:r>
          </a:p>
          <a:p>
            <a:endParaRPr lang="de-DE" sz="3600" dirty="0"/>
          </a:p>
          <a:p>
            <a:r>
              <a:rPr lang="de-DE" sz="3600" dirty="0" err="1"/>
              <a:t>Mt</a:t>
            </a:r>
            <a:r>
              <a:rPr lang="de-DE" sz="3600" dirty="0"/>
              <a:t> 22,39: Du sollst deinen Nächsten lieben wie dich selbst</a:t>
            </a:r>
          </a:p>
          <a:p>
            <a:pPr marL="0" indent="0">
              <a:buNone/>
            </a:pPr>
            <a:r>
              <a:rPr lang="de-DE" sz="3600" dirty="0"/>
              <a:t> </a:t>
            </a:r>
          </a:p>
          <a:p>
            <a:r>
              <a:rPr lang="de-DE" sz="3600" dirty="0"/>
              <a:t> Ohne Liebe nur Ablehnung, Verachtung und Hass </a:t>
            </a:r>
          </a:p>
          <a:p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36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10622-F057-457C-9E02-CD274224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48FE3-0E72-4955-BF4F-2DECA6D7A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b="1" dirty="0"/>
              <a:t>Wem</a:t>
            </a:r>
            <a:r>
              <a:rPr lang="de-DE" sz="3600" dirty="0"/>
              <a:t> diene ich? Mir, Menschen oder meinem Herrn? </a:t>
            </a:r>
          </a:p>
          <a:p>
            <a:endParaRPr lang="de-DE" sz="3600" dirty="0"/>
          </a:p>
          <a:p>
            <a:r>
              <a:rPr lang="de-DE" sz="3600" dirty="0"/>
              <a:t>Ist für mich die Gemeinde nur ein </a:t>
            </a:r>
            <a:r>
              <a:rPr lang="de-DE" sz="3600" b="1" dirty="0"/>
              <a:t>Haufen</a:t>
            </a:r>
            <a:r>
              <a:rPr lang="de-DE" sz="3600" dirty="0"/>
              <a:t> </a:t>
            </a:r>
            <a:r>
              <a:rPr lang="de-DE" sz="3600" b="1" dirty="0"/>
              <a:t>schwieriger</a:t>
            </a:r>
            <a:r>
              <a:rPr lang="de-DE" sz="3600" dirty="0"/>
              <a:t> Menschen oder der Leib Jesu, den er sich mit seinem teuren Blut erkauft hat? </a:t>
            </a:r>
          </a:p>
          <a:p>
            <a:endParaRPr lang="de-DE" sz="3600" dirty="0"/>
          </a:p>
          <a:p>
            <a:r>
              <a:rPr lang="de-DE" sz="3600" dirty="0"/>
              <a:t>Habe ich </a:t>
            </a:r>
            <a:r>
              <a:rPr lang="de-DE" sz="3600" b="1" dirty="0"/>
              <a:t>vergeben</a:t>
            </a:r>
            <a:r>
              <a:rPr lang="de-DE" sz="3600" dirty="0"/>
              <a:t> oder </a:t>
            </a:r>
            <a:r>
              <a:rPr lang="de-DE" sz="3600" b="1" dirty="0"/>
              <a:t>trage</a:t>
            </a:r>
            <a:r>
              <a:rPr lang="de-DE" sz="3600" dirty="0"/>
              <a:t> ich noch </a:t>
            </a:r>
            <a:r>
              <a:rPr lang="de-DE" sz="3600" b="1" dirty="0"/>
              <a:t>nach</a:t>
            </a:r>
            <a:r>
              <a:rPr lang="de-DE" sz="3600" dirty="0"/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16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6627E-097D-4844-AB69-EB1803E5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r>
              <a:rPr lang="de-DE" b="1" dirty="0"/>
              <a:t>5. Christen können den anderen annehmen </a:t>
            </a:r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dirty="0"/>
            </a:br>
            <a:r>
              <a:rPr lang="de-DE" dirty="0" err="1"/>
              <a:t>Rö</a:t>
            </a:r>
            <a:r>
              <a:rPr lang="de-DE" dirty="0"/>
              <a:t> 15,7: </a:t>
            </a:r>
            <a:br>
              <a:rPr lang="de-DE" dirty="0"/>
            </a:br>
            <a:r>
              <a:rPr lang="de-DE" dirty="0"/>
              <a:t>Nehmt einander an, wie Christus euch angenommen hat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0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7A3B5-8D0E-437F-9149-FE0EC56A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9608767-B726-4D3D-B08D-CC1EB9D56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7187" r="19406" b="47450"/>
          <a:stretch/>
        </p:blipFill>
        <p:spPr bwMode="auto">
          <a:xfrm>
            <a:off x="288291" y="549322"/>
            <a:ext cx="11419345" cy="57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4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18FEFDCD-99CC-4967-A506-FD1F9762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6147" name="Bild 3" descr="http://kaemmer.de/images/habicht05table100.jpg">
            <a:extLst>
              <a:ext uri="{FF2B5EF4-FFF2-40B4-BE49-F238E27FC236}">
                <a16:creationId xmlns:a16="http://schemas.microsoft.com/office/drawing/2014/main" id="{2106EEF6-58BB-4F06-9154-E723B742AF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685" y="896112"/>
            <a:ext cx="7519988" cy="49244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C290-7B1C-4D9D-9625-493ACC7D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3720" cy="64071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Spannung und Balance zwischen den Polaritäten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1DA0A2-BB40-4816-9449-B8E8E896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592" y="1146048"/>
            <a:ext cx="11637264" cy="57668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sz="3900" dirty="0"/>
              <a:t>Unabhängigkeit – Bindung</a:t>
            </a:r>
          </a:p>
          <a:p>
            <a:pPr lvl="0"/>
            <a:r>
              <a:rPr lang="de-DE" sz="3900" dirty="0"/>
              <a:t>Durchsetzung – Anpassung</a:t>
            </a:r>
          </a:p>
          <a:p>
            <a:pPr lvl="0"/>
            <a:r>
              <a:rPr lang="de-DE" sz="3900" dirty="0"/>
              <a:t>Geben  - Nehmen</a:t>
            </a:r>
          </a:p>
          <a:p>
            <a:pPr lvl="0"/>
            <a:r>
              <a:rPr lang="de-DE" sz="3900" dirty="0"/>
              <a:t>Nähe – Distanz </a:t>
            </a:r>
          </a:p>
          <a:p>
            <a:pPr lvl="0"/>
            <a:r>
              <a:rPr lang="de-DE" sz="3900" dirty="0"/>
              <a:t>Flexibel – Unbeweglich </a:t>
            </a:r>
          </a:p>
          <a:p>
            <a:pPr lvl="0"/>
            <a:r>
              <a:rPr lang="de-DE" sz="3900" dirty="0"/>
              <a:t>Sachorientiert – Gefühlsorientiert</a:t>
            </a:r>
          </a:p>
          <a:p>
            <a:pPr lvl="0"/>
            <a:r>
              <a:rPr lang="de-DE" sz="3900" dirty="0"/>
              <a:t>Introvertiert – Extrovertiert</a:t>
            </a:r>
          </a:p>
          <a:p>
            <a:pPr lvl="0"/>
            <a:r>
              <a:rPr lang="de-DE" sz="3900" dirty="0"/>
              <a:t>Spontan – Strukturiert</a:t>
            </a:r>
          </a:p>
          <a:p>
            <a:pPr lvl="0"/>
            <a:r>
              <a:rPr lang="de-DE" sz="3900" dirty="0"/>
              <a:t>Aktiv entscheidungsfreudig – Geruhsam, bedächtig</a:t>
            </a:r>
          </a:p>
          <a:p>
            <a:pPr lvl="0"/>
            <a:r>
              <a:rPr lang="de-DE" sz="3900" dirty="0"/>
              <a:t>Nachtmensch – Tagmensch</a:t>
            </a:r>
          </a:p>
          <a:p>
            <a:pPr lvl="0"/>
            <a:r>
              <a:rPr lang="de-DE" sz="3900" dirty="0"/>
              <a:t>Pünktlich – Unpünktlich </a:t>
            </a:r>
          </a:p>
          <a:p>
            <a:r>
              <a:rPr lang="de-DE" sz="3900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05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6C66F-0488-49B8-BB72-AE9E4150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6. Christen stärken ihre Widerstandskraft durch Christus – Innere Resilienz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5F348-E6FC-4873-BF6A-2321F3FB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3200" dirty="0"/>
              <a:t>Frage der </a:t>
            </a:r>
            <a:r>
              <a:rPr lang="de-DE" sz="3200" b="1" dirty="0"/>
              <a:t>Resilienz</a:t>
            </a:r>
            <a:r>
              <a:rPr lang="de-DE" sz="3200" dirty="0"/>
              <a:t>: Innere seelische Widerstandkraft. Belastungsfähigkeit</a:t>
            </a:r>
          </a:p>
          <a:p>
            <a:r>
              <a:rPr lang="de-DE" sz="3200" dirty="0"/>
              <a:t>Fähigkeit, nach dem Fallen wieder aufzustehen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32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AC3CBF-6372-4F9F-B9B5-49DAF6B6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21" y="2528710"/>
            <a:ext cx="6167879" cy="43719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6D898A-6B85-4CD6-8AA7-698F73E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471A12D-82FB-49E5-B36E-0B8D9174D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17664" cy="33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38034-397E-4FE6-A0B9-361CC3FA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6C3F6-CC40-4870-99CA-93373981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" y="1545208"/>
            <a:ext cx="11000232" cy="4849495"/>
          </a:xfrm>
        </p:spPr>
        <p:txBody>
          <a:bodyPr>
            <a:normAutofit/>
          </a:bodyPr>
          <a:lstStyle/>
          <a:p>
            <a:r>
              <a:rPr lang="de-DE" sz="3600" dirty="0"/>
              <a:t>Epheser 6,10 (NT): Seid stark im Herrn und in der Macht seiner Stärke </a:t>
            </a:r>
          </a:p>
          <a:p>
            <a:endParaRPr lang="de-DE" sz="3600" dirty="0"/>
          </a:p>
          <a:p>
            <a:r>
              <a:rPr lang="de-DE" sz="3600" dirty="0" err="1"/>
              <a:t>Jes</a:t>
            </a:r>
            <a:r>
              <a:rPr lang="de-DE" sz="3600" dirty="0"/>
              <a:t> 40,31 (AT): Aber die auf den Herrn hoffen, gewinnen neue Kraft </a:t>
            </a:r>
          </a:p>
          <a:p>
            <a:endParaRPr lang="de-DE" sz="3600" dirty="0"/>
          </a:p>
          <a:p>
            <a:r>
              <a:rPr lang="de-DE" sz="3600" b="1" dirty="0"/>
              <a:t>Johannes 15,5</a:t>
            </a:r>
            <a:r>
              <a:rPr lang="de-DE" sz="3600" dirty="0"/>
              <a:t>: </a:t>
            </a:r>
          </a:p>
          <a:p>
            <a:r>
              <a:rPr lang="de-DE" sz="3600" dirty="0"/>
              <a:t>Wer in mir bleibt und ich in ihm, der bringt viel Frucht!</a:t>
            </a:r>
          </a:p>
          <a:p>
            <a:endParaRPr lang="de-DE" sz="3600" dirty="0"/>
          </a:p>
          <a:p>
            <a:endParaRPr lang="de-DE" sz="3600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DB111D-96D6-44C8-BF40-BDA486547D05}"/>
              </a:ext>
            </a:extLst>
          </p:cNvPr>
          <p:cNvSpPr txBox="1"/>
          <p:nvPr/>
        </p:nvSpPr>
        <p:spPr>
          <a:xfrm>
            <a:off x="2255520" y="258466"/>
            <a:ext cx="7259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Die geheimnisvolle Kraftquelle </a:t>
            </a:r>
          </a:p>
        </p:txBody>
      </p:sp>
    </p:spTree>
    <p:extLst>
      <p:ext uri="{BB962C8B-B14F-4D97-AF65-F5344CB8AC3E}">
        <p14:creationId xmlns:p14="http://schemas.microsoft.com/office/powerpoint/2010/main" val="111846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83660-29AF-4099-B9D1-FC450BB5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08DC05-4B20-4E16-B00E-7D4505E4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„Und ob ich schon wanderte im finsteren Tal, fürchte ich kein Unglück, denn du bist bei mir.“ ( </a:t>
            </a:r>
            <a:r>
              <a:rPr lang="de-DE" sz="3600" u="sng" dirty="0">
                <a:hlinkClick r:id="rId2"/>
              </a:rPr>
              <a:t>Psalm 23,4</a:t>
            </a:r>
            <a:r>
              <a:rPr lang="de-DE" sz="3600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50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10BB3C9-ACFB-4321-9F0E-C9E9A5B55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" y="1139209"/>
            <a:ext cx="10412719" cy="5084335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34F7CF4-FCC9-4966-93BB-9F5C64F23254}"/>
              </a:ext>
            </a:extLst>
          </p:cNvPr>
          <p:cNvSpPr/>
          <p:nvPr/>
        </p:nvSpPr>
        <p:spPr>
          <a:xfrm>
            <a:off x="1060704" y="0"/>
            <a:ext cx="10077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/>
              <a:t>Braima</a:t>
            </a:r>
            <a:r>
              <a:rPr lang="de-DE" sz="3200" dirty="0"/>
              <a:t> </a:t>
            </a:r>
            <a:r>
              <a:rPr lang="de-DE" sz="3200" dirty="0" err="1"/>
              <a:t>Suncar</a:t>
            </a:r>
            <a:r>
              <a:rPr lang="de-DE" sz="3200" dirty="0"/>
              <a:t> </a:t>
            </a:r>
            <a:r>
              <a:rPr lang="de-DE" sz="3200" dirty="0" err="1"/>
              <a:t>Dabo</a:t>
            </a:r>
            <a:r>
              <a:rPr lang="de-DE" sz="3200" dirty="0"/>
              <a:t> aus Guinea-Bissau half seinem Konkurrenten Jonathan </a:t>
            </a:r>
            <a:r>
              <a:rPr lang="de-DE" sz="3200" dirty="0" err="1"/>
              <a:t>Busby</a:t>
            </a:r>
            <a:r>
              <a:rPr lang="de-DE" sz="3200" dirty="0"/>
              <a:t> aus Aruba (Karibik) ins Ziel.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8C6435-0D77-4C6C-9444-2D506F93705F}"/>
              </a:ext>
            </a:extLst>
          </p:cNvPr>
          <p:cNvSpPr/>
          <p:nvPr/>
        </p:nvSpPr>
        <p:spPr>
          <a:xfrm>
            <a:off x="1456947" y="6223544"/>
            <a:ext cx="9681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Leichtathletik-WM in Doha (Katar) 2019, 5000m Vorlauf </a:t>
            </a:r>
          </a:p>
        </p:txBody>
      </p:sp>
    </p:spTree>
    <p:extLst>
      <p:ext uri="{BB962C8B-B14F-4D97-AF65-F5344CB8AC3E}">
        <p14:creationId xmlns:p14="http://schemas.microsoft.com/office/powerpoint/2010/main" val="2822939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A0EA1-BBA0-44A9-B21A-4DDF63C3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DDE2E38-69BE-4839-96AF-14D28BBD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9" y="3738433"/>
            <a:ext cx="3744915" cy="209715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22761D-820B-4216-AC45-B40C26B3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05" y="4476178"/>
            <a:ext cx="4150699" cy="23347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1E7D12-6343-44B3-9EF0-9FBB3B0AD9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4513" r="26427" b="5353"/>
          <a:stretch/>
        </p:blipFill>
        <p:spPr>
          <a:xfrm>
            <a:off x="4237875" y="20193"/>
            <a:ext cx="3285744" cy="5151120"/>
          </a:xfrm>
          <a:prstGeom prst="rect">
            <a:avLst/>
          </a:prstGeom>
        </p:spPr>
      </p:pic>
      <p:pic>
        <p:nvPicPr>
          <p:cNvPr id="2050" name="Picture 2" descr="Bildergebnis für Resilienz und Jesus Christus">
            <a:extLst>
              <a:ext uri="{FF2B5EF4-FFF2-40B4-BE49-F238E27FC236}">
                <a16:creationId xmlns:a16="http://schemas.microsoft.com/office/drawing/2014/main" id="{82CE1488-8342-4FE9-8678-C9D631EA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8" y="873244"/>
            <a:ext cx="3649849" cy="19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A5EDC8A-1F3C-4543-B49E-F5F57BE01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49" y="-44944"/>
            <a:ext cx="4541012" cy="44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6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3BE23-F2FC-4D86-8E9A-EEEFAD45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85704" cy="315912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1FF04-EF2E-499E-B8B9-F551CD5E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" y="108013"/>
            <a:ext cx="11740896" cy="6384861"/>
          </a:xfrm>
        </p:spPr>
        <p:txBody>
          <a:bodyPr>
            <a:normAutofit lnSpcReduction="10000"/>
          </a:bodyPr>
          <a:lstStyle/>
          <a:p>
            <a:r>
              <a:rPr lang="de-DE" sz="3600" dirty="0"/>
              <a:t>Wir brauchen </a:t>
            </a:r>
            <a:r>
              <a:rPr lang="de-DE" sz="3600" b="1" dirty="0"/>
              <a:t>menschliche</a:t>
            </a:r>
            <a:r>
              <a:rPr lang="de-DE" sz="3600" dirty="0"/>
              <a:t> Hilfe, wir brauchen </a:t>
            </a:r>
            <a:r>
              <a:rPr lang="de-DE" sz="3600" b="1" dirty="0"/>
              <a:t>göttliche</a:t>
            </a:r>
            <a:r>
              <a:rPr lang="de-DE" sz="3600" dirty="0"/>
              <a:t> Hilfe</a:t>
            </a:r>
          </a:p>
          <a:p>
            <a:endParaRPr lang="de-DE" sz="3600" dirty="0"/>
          </a:p>
          <a:p>
            <a:r>
              <a:rPr lang="de-DE" sz="3600" dirty="0"/>
              <a:t>Wir brauchen </a:t>
            </a:r>
            <a:r>
              <a:rPr lang="de-DE" sz="3600" b="1" dirty="0"/>
              <a:t>Glauben</a:t>
            </a:r>
            <a:r>
              <a:rPr lang="de-DE" sz="3600" dirty="0"/>
              <a:t>, dass Gott uns </a:t>
            </a:r>
            <a:r>
              <a:rPr lang="de-DE" sz="3600" b="1" dirty="0"/>
              <a:t>Zukunft</a:t>
            </a:r>
            <a:r>
              <a:rPr lang="de-DE" sz="3600" dirty="0"/>
              <a:t> und </a:t>
            </a:r>
            <a:r>
              <a:rPr lang="de-DE" sz="3600" b="1" dirty="0"/>
              <a:t>Hoffnung</a:t>
            </a:r>
            <a:r>
              <a:rPr lang="de-DE" sz="3600" dirty="0"/>
              <a:t> schenkt (</a:t>
            </a:r>
            <a:r>
              <a:rPr lang="de-DE" sz="3600" dirty="0" err="1"/>
              <a:t>Jer</a:t>
            </a:r>
            <a:r>
              <a:rPr lang="de-DE" sz="3600" dirty="0"/>
              <a:t> 29,11) und auch der Gemeinde</a:t>
            </a:r>
          </a:p>
          <a:p>
            <a:endParaRPr lang="de-DE" sz="3600" dirty="0"/>
          </a:p>
          <a:p>
            <a:r>
              <a:rPr lang="de-DE" sz="3600" dirty="0"/>
              <a:t>Wir brauchen </a:t>
            </a:r>
            <a:r>
              <a:rPr lang="de-DE" sz="3600" b="1" dirty="0"/>
              <a:t>Geduld</a:t>
            </a:r>
            <a:r>
              <a:rPr lang="de-DE" sz="3600" dirty="0"/>
              <a:t>, wenn wir an unsere </a:t>
            </a:r>
            <a:r>
              <a:rPr lang="de-DE" sz="3600" b="1" dirty="0"/>
              <a:t>eigenen Grenzen</a:t>
            </a:r>
            <a:r>
              <a:rPr lang="de-DE" sz="3600" dirty="0"/>
              <a:t> stoßen und es uns nicht gelingt, über den </a:t>
            </a:r>
            <a:r>
              <a:rPr lang="de-DE" sz="3600" b="1" dirty="0"/>
              <a:t>eigenen Schatten</a:t>
            </a:r>
            <a:r>
              <a:rPr lang="de-DE" sz="3600" dirty="0"/>
              <a:t> zu springen</a:t>
            </a:r>
          </a:p>
          <a:p>
            <a:endParaRPr lang="de-DE" sz="3600" dirty="0"/>
          </a:p>
          <a:p>
            <a:r>
              <a:rPr lang="de-DE" sz="3600" dirty="0"/>
              <a:t>Wir brauchen </a:t>
            </a:r>
            <a:r>
              <a:rPr lang="de-DE" sz="3600" b="1" dirty="0"/>
              <a:t>Geduld</a:t>
            </a:r>
            <a:r>
              <a:rPr lang="de-DE" sz="3600" dirty="0"/>
              <a:t>, wenn </a:t>
            </a:r>
            <a:r>
              <a:rPr lang="de-DE" sz="3600" b="1" dirty="0"/>
              <a:t>Entwicklungen</a:t>
            </a:r>
            <a:r>
              <a:rPr lang="de-DE" sz="3600" dirty="0"/>
              <a:t> bei anderen </a:t>
            </a:r>
            <a:r>
              <a:rPr lang="de-DE" sz="3600" b="1" dirty="0"/>
              <a:t>Menschen</a:t>
            </a:r>
            <a:r>
              <a:rPr lang="de-DE" sz="3600" dirty="0"/>
              <a:t> und in der </a:t>
            </a:r>
            <a:r>
              <a:rPr lang="de-DE" sz="3600" b="1" dirty="0"/>
              <a:t>Gemeinde</a:t>
            </a:r>
            <a:r>
              <a:rPr lang="de-DE" sz="3600" dirty="0"/>
              <a:t> nicht so schnell vorangehen wie wir uns das wünschen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627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477C2-DC29-4DBF-B7A4-53F42302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4472" cy="183515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6AA9B-16B3-4375-98DF-2CA51C17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884408" cy="5384483"/>
          </a:xfrm>
        </p:spPr>
        <p:txBody>
          <a:bodyPr>
            <a:normAutofit/>
          </a:bodyPr>
          <a:lstStyle/>
          <a:p>
            <a:r>
              <a:rPr lang="de-DE" sz="3600" b="1" dirty="0"/>
              <a:t>Persönliche Fragen</a:t>
            </a:r>
          </a:p>
          <a:p>
            <a:endParaRPr lang="de-DE" sz="3600" dirty="0"/>
          </a:p>
          <a:p>
            <a:r>
              <a:rPr lang="de-DE" sz="3600" dirty="0"/>
              <a:t>Gott schenkt </a:t>
            </a:r>
            <a:r>
              <a:rPr lang="de-DE" sz="3600" b="1" dirty="0"/>
              <a:t>Hoffnung</a:t>
            </a:r>
            <a:r>
              <a:rPr lang="de-DE" sz="3600" dirty="0"/>
              <a:t> und </a:t>
            </a:r>
            <a:r>
              <a:rPr lang="de-DE" sz="3600" b="1" dirty="0"/>
              <a:t>Zukunft</a:t>
            </a:r>
            <a:r>
              <a:rPr lang="de-DE" sz="3600" dirty="0"/>
              <a:t> – uns persönlich und auch der Gemeinde - Können wir das </a:t>
            </a:r>
            <a:r>
              <a:rPr lang="de-DE" sz="3600" b="1" dirty="0"/>
              <a:t>glauben</a:t>
            </a:r>
            <a:r>
              <a:rPr lang="de-DE" sz="3600" dirty="0"/>
              <a:t>? </a:t>
            </a:r>
          </a:p>
          <a:p>
            <a:endParaRPr lang="de-DE" sz="3600" dirty="0"/>
          </a:p>
          <a:p>
            <a:r>
              <a:rPr lang="de-DE" sz="3600" dirty="0"/>
              <a:t>Jesus Christus macht dich </a:t>
            </a:r>
            <a:r>
              <a:rPr lang="de-DE" sz="3600" b="1" dirty="0"/>
              <a:t>stark</a:t>
            </a:r>
            <a:r>
              <a:rPr lang="de-DE" sz="3600" dirty="0"/>
              <a:t> und durch dich die </a:t>
            </a:r>
            <a:r>
              <a:rPr lang="de-DE" sz="3600" b="1" dirty="0"/>
              <a:t>Anderen</a:t>
            </a:r>
            <a:r>
              <a:rPr lang="de-DE" sz="3600" dirty="0"/>
              <a:t>, auch Deine Gemeinde! Bist </a:t>
            </a:r>
            <a:r>
              <a:rPr lang="de-DE" sz="3600" b="1" dirty="0"/>
              <a:t>du</a:t>
            </a:r>
            <a:r>
              <a:rPr lang="de-DE" sz="3600" dirty="0"/>
              <a:t> dabei?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197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C7081-CD74-4982-9439-C5A32708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4344" cy="1325563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7.  Christen sind Teamplayer und keine Einzelkämpfer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F4E501B2-BFB9-4102-96CA-84339A164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47" y="1450848"/>
            <a:ext cx="4977813" cy="33185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7039EB-6BAA-4539-A3D5-49D22E2752B3}"/>
              </a:ext>
            </a:extLst>
          </p:cNvPr>
          <p:cNvSpPr txBox="1"/>
          <p:nvPr/>
        </p:nvSpPr>
        <p:spPr>
          <a:xfrm>
            <a:off x="585216" y="5070283"/>
            <a:ext cx="1133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Eine der vier Säulen der christlichen Ur-Gemeinde: </a:t>
            </a:r>
            <a:endParaRPr lang="de-DE" sz="3200" dirty="0"/>
          </a:p>
          <a:p>
            <a:r>
              <a:rPr lang="de-DE" sz="3200" dirty="0" err="1"/>
              <a:t>Apg</a:t>
            </a:r>
            <a:r>
              <a:rPr lang="de-DE" sz="3200" dirty="0"/>
              <a:t> 2,42: Sie blieben aber beständig in der Lehre der Apostel und in der Gemeinschaft und im Brotbrechen und im Gebet</a:t>
            </a:r>
          </a:p>
        </p:txBody>
      </p:sp>
    </p:spTree>
    <p:extLst>
      <p:ext uri="{BB962C8B-B14F-4D97-AF65-F5344CB8AC3E}">
        <p14:creationId xmlns:p14="http://schemas.microsoft.com/office/powerpoint/2010/main" val="410085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EB757-43E2-4636-933F-8EC63711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Gemeinschaft bewährt sich in Kleingruppen und Hauskreisen</a:t>
            </a:r>
          </a:p>
          <a:p>
            <a:endParaRPr lang="de-DE" sz="3200" dirty="0"/>
          </a:p>
          <a:p>
            <a:r>
              <a:rPr lang="de-DE" sz="3200" b="1" dirty="0"/>
              <a:t>Eine der vier Säulen der christlichen Ur-Gemeinde: </a:t>
            </a:r>
          </a:p>
          <a:p>
            <a:endParaRPr lang="de-DE" sz="3200" dirty="0"/>
          </a:p>
          <a:p>
            <a:r>
              <a:rPr lang="de-DE" sz="3200" dirty="0" err="1"/>
              <a:t>Apg</a:t>
            </a:r>
            <a:r>
              <a:rPr lang="de-DE" sz="3200" dirty="0"/>
              <a:t> 2,42: Sie blieben aber beständig in der Lehre der Apostel und in der Gemeinschaft und im Brotbrechen und im Gebet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02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B8DD4-7601-463B-937E-61C64E8B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" y="315085"/>
            <a:ext cx="1751814" cy="1592963"/>
          </a:xfrm>
        </p:spPr>
        <p:txBody>
          <a:bodyPr/>
          <a:lstStyle/>
          <a:p>
            <a:r>
              <a:rPr lang="de-DE" dirty="0"/>
              <a:t>Ein-sam 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B769E-EB04-4F80-8CFD-503576BF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54" y="70232"/>
            <a:ext cx="8750124" cy="32812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DF0853-AA69-48EE-8CED-77DB10173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8"/>
          <a:stretch/>
        </p:blipFill>
        <p:spPr>
          <a:xfrm>
            <a:off x="6096000" y="3308274"/>
            <a:ext cx="5729329" cy="35429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13E4FA-FF5F-4AC1-B661-6CF00A9CA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529"/>
            <a:ext cx="6144768" cy="3456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BDC9B5E-85FF-4938-BAC9-4448AEBC3927}"/>
              </a:ext>
            </a:extLst>
          </p:cNvPr>
          <p:cNvSpPr txBox="1"/>
          <p:nvPr/>
        </p:nvSpPr>
        <p:spPr>
          <a:xfrm>
            <a:off x="10294278" y="518160"/>
            <a:ext cx="189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Gemein- sam ?</a:t>
            </a:r>
          </a:p>
        </p:txBody>
      </p:sp>
    </p:spTree>
    <p:extLst>
      <p:ext uri="{BB962C8B-B14F-4D97-AF65-F5344CB8AC3E}">
        <p14:creationId xmlns:p14="http://schemas.microsoft.com/office/powerpoint/2010/main" val="1762740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8E0118C-6086-447E-8A90-0C741653F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09" y="3944111"/>
            <a:ext cx="4853091" cy="297656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E80FBF-0747-4009-8A57-385519D9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706" y="0"/>
            <a:ext cx="1737358" cy="2395728"/>
          </a:xfrm>
        </p:spPr>
        <p:txBody>
          <a:bodyPr>
            <a:noAutofit/>
          </a:bodyPr>
          <a:lstStyle/>
          <a:p>
            <a:r>
              <a:rPr lang="de-DE" sz="3600" dirty="0"/>
              <a:t>Haus-kreise /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/>
              <a:t>Klein-gruppen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678558-DC52-4F43-98B5-32BC98AAE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5" y="-42672"/>
            <a:ext cx="4992081" cy="37440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478B8E-A593-4943-B01C-E46662D69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389"/>
            <a:ext cx="4206240" cy="31579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06D358-D1A5-491C-AA03-BF93FF579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0"/>
            <a:ext cx="5583936" cy="24794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3FD0677-9568-45EB-BFB0-399B0086E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61" y="2225837"/>
            <a:ext cx="4054515" cy="20846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CC6D4E-71FA-4F85-80C5-40BA50A07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9" y="2451050"/>
            <a:ext cx="3693921" cy="246569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CFDB110-E5B1-4E8B-8C1E-6925BF909455}"/>
              </a:ext>
            </a:extLst>
          </p:cNvPr>
          <p:cNvSpPr txBox="1"/>
          <p:nvPr/>
        </p:nvSpPr>
        <p:spPr>
          <a:xfrm>
            <a:off x="4547616" y="5041545"/>
            <a:ext cx="230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Tankstellen </a:t>
            </a:r>
          </a:p>
          <a:p>
            <a:r>
              <a:rPr lang="de-DE" sz="3600" dirty="0"/>
              <a:t>Im </a:t>
            </a:r>
          </a:p>
          <a:p>
            <a:r>
              <a:rPr lang="de-DE" sz="3600" dirty="0"/>
              <a:t>Alltag</a:t>
            </a:r>
          </a:p>
        </p:txBody>
      </p:sp>
    </p:spTree>
    <p:extLst>
      <p:ext uri="{BB962C8B-B14F-4D97-AF65-F5344CB8AC3E}">
        <p14:creationId xmlns:p14="http://schemas.microsoft.com/office/powerpoint/2010/main" val="104116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39163-D961-4574-A957-ACBA19D4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38277"/>
            <a:ext cx="10515600" cy="1325563"/>
          </a:xfrm>
        </p:spPr>
        <p:txBody>
          <a:bodyPr/>
          <a:lstStyle/>
          <a:p>
            <a:r>
              <a:rPr lang="de-DE" dirty="0"/>
              <a:t>Persönliche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C178A9-EA86-42BF-B8CE-47195414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453513"/>
            <a:ext cx="11765280" cy="4351338"/>
          </a:xfrm>
        </p:spPr>
        <p:txBody>
          <a:bodyPr/>
          <a:lstStyle/>
          <a:p>
            <a:r>
              <a:rPr lang="de-DE" sz="3600" b="1" dirty="0"/>
              <a:t>Wie steht es </a:t>
            </a:r>
            <a:r>
              <a:rPr lang="de-DE" sz="3600" dirty="0"/>
              <a:t>um unsere </a:t>
            </a:r>
            <a:r>
              <a:rPr lang="de-DE" sz="3600" b="1" dirty="0"/>
              <a:t>Beständigkeit</a:t>
            </a:r>
            <a:r>
              <a:rPr lang="de-DE" sz="3600" dirty="0"/>
              <a:t> und Verbindlichkeit?  </a:t>
            </a:r>
          </a:p>
          <a:p>
            <a:endParaRPr lang="de-DE" sz="3600" dirty="0"/>
          </a:p>
          <a:p>
            <a:r>
              <a:rPr lang="de-DE" sz="3600" b="1" dirty="0"/>
              <a:t>Teamplayer</a:t>
            </a:r>
            <a:r>
              <a:rPr lang="de-DE" sz="3600" dirty="0"/>
              <a:t> oder </a:t>
            </a:r>
            <a:r>
              <a:rPr lang="de-DE" sz="3600" b="1" dirty="0"/>
              <a:t>Einzelkämpfer</a:t>
            </a:r>
            <a:r>
              <a:rPr lang="de-DE" sz="3600" dirty="0"/>
              <a:t>? </a:t>
            </a:r>
          </a:p>
          <a:p>
            <a:endParaRPr lang="de-DE" sz="3600" dirty="0"/>
          </a:p>
          <a:p>
            <a:r>
              <a:rPr lang="de-DE" sz="3600" dirty="0"/>
              <a:t>Allein geht man ein! Besser: Gemeinsam statt einsam! </a:t>
            </a:r>
          </a:p>
          <a:p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863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A48DB-A7AB-4D11-BD37-E25DDB20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E3734-FBF6-475C-A07D-0EB526F1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7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BC9D9-B623-42FE-A2DC-826BE7E2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Christen </a:t>
            </a:r>
            <a:r>
              <a:rPr lang="de-DE" b="1" dirty="0"/>
              <a:t>sehen</a:t>
            </a:r>
            <a:r>
              <a:rPr lang="de-DE" dirty="0"/>
              <a:t> die </a:t>
            </a:r>
            <a:r>
              <a:rPr lang="de-DE" b="1" dirty="0"/>
              <a:t>Nöte</a:t>
            </a:r>
            <a:r>
              <a:rPr lang="de-DE" dirty="0"/>
              <a:t> ihres Nächsten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Phil 2,4: </a:t>
            </a:r>
            <a:br>
              <a:rPr lang="de-DE" dirty="0"/>
            </a:br>
            <a:r>
              <a:rPr lang="de-DE" dirty="0"/>
              <a:t>Jeder sehe nicht nur auf das Seine, sondern auch auf das, was dem andern dient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40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EB839-4C8F-4A30-9412-9D80E5DA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Apg</a:t>
            </a:r>
            <a:r>
              <a:rPr lang="de-DE" dirty="0"/>
              <a:t> 2,42: Sie blieben aber beständig in der Lehre der Apostel und in der Gemeinschaft und im Brotbrechen und im Gebet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3CED8-5BB0-4748-815E-B188F6C36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2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18EDC-C5CD-464C-8295-4E3B1F0D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A4B1A7-D772-437B-865E-CB6F1852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1 Thessalonicher 5,11: Ermahnt (ermuntert, tröstet) einander und baut einer den anderen auf!</a:t>
            </a:r>
          </a:p>
          <a:p>
            <a:endParaRPr lang="de-DE" sz="3600" dirty="0"/>
          </a:p>
          <a:p>
            <a:r>
              <a:rPr lang="de-DE" sz="3600" b="1" dirty="0"/>
              <a:t>„</a:t>
            </a:r>
            <a:r>
              <a:rPr lang="de-DE" sz="3600" b="1" dirty="0" err="1"/>
              <a:t>Parakalein</a:t>
            </a:r>
            <a:r>
              <a:rPr lang="de-DE" sz="3600" b="1" dirty="0"/>
              <a:t>“</a:t>
            </a:r>
            <a:r>
              <a:rPr lang="de-DE" sz="3600" dirty="0"/>
              <a:t> hat doppelte Bedeutung: </a:t>
            </a:r>
          </a:p>
          <a:p>
            <a:pPr marL="0" indent="0">
              <a:buNone/>
            </a:pPr>
            <a:r>
              <a:rPr lang="de-DE" sz="3600" dirty="0"/>
              <a:t>		ermahnen und ermutigen (ermuntern)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1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74FFF-BA76-4439-8B4B-790D1327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B604F8-98F5-43D4-8FA8-7955EBE73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600" b="1" dirty="0"/>
              <a:t>2. Christen sind Mutmacher und nicht Miesmacher</a:t>
            </a:r>
          </a:p>
          <a:p>
            <a:pPr lvl="0"/>
            <a:endParaRPr lang="de-DE" sz="3600" dirty="0"/>
          </a:p>
          <a:p>
            <a:r>
              <a:rPr lang="de-DE" sz="3600" dirty="0"/>
              <a:t>1 Korinther 1,24: Nicht dass wir über euren Glauben herrschen, sondern wir sind Mitarbeiter an eurer Freude, denn ihr steht durch den Glauben.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41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4699A-BE5D-438F-8E79-7E4D4387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1 Petrus 4,10: </a:t>
            </a:r>
            <a:br>
              <a:rPr lang="de-DE" b="1" dirty="0"/>
            </a:br>
            <a:r>
              <a:rPr lang="de-DE" b="1" dirty="0"/>
              <a:t>  Jeder diene mit der Gabe, die er empfangen hat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6EE87D-D579-470E-84F1-59DA22BB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00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D9828-E538-4034-A960-02527127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Persönliche Fragen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1715F-30A1-44CC-9067-46B82793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368784" cy="4351338"/>
          </a:xfrm>
        </p:spPr>
        <p:txBody>
          <a:bodyPr/>
          <a:lstStyle/>
          <a:p>
            <a:r>
              <a:rPr lang="de-DE" sz="3600" b="1" dirty="0"/>
              <a:t>Persönliche Fragen</a:t>
            </a:r>
            <a:endParaRPr lang="de-DE" sz="3600" dirty="0"/>
          </a:p>
          <a:p>
            <a:r>
              <a:rPr lang="de-DE" sz="3600" dirty="0"/>
              <a:t>Bist Du </a:t>
            </a:r>
            <a:r>
              <a:rPr lang="de-DE" sz="3600" b="1" dirty="0"/>
              <a:t>Ermutiger</a:t>
            </a:r>
            <a:r>
              <a:rPr lang="de-DE" sz="3600" dirty="0"/>
              <a:t> oder </a:t>
            </a:r>
            <a:r>
              <a:rPr lang="de-DE" sz="3600" b="1" dirty="0" err="1"/>
              <a:t>Entmutiger</a:t>
            </a:r>
            <a:r>
              <a:rPr lang="de-DE" sz="3600" dirty="0"/>
              <a:t>?</a:t>
            </a:r>
          </a:p>
          <a:p>
            <a:r>
              <a:rPr lang="de-DE" sz="3600" b="1" dirty="0"/>
              <a:t>Gewinnst</a:t>
            </a:r>
            <a:r>
              <a:rPr lang="de-DE" sz="3600" dirty="0"/>
              <a:t> Du Leute für die Gemeinde oder </a:t>
            </a:r>
            <a:r>
              <a:rPr lang="de-DE" sz="3600" b="1" dirty="0"/>
              <a:t>stößt</a:t>
            </a:r>
            <a:r>
              <a:rPr lang="de-DE" sz="3600" dirty="0"/>
              <a:t> Du sie eher ab? </a:t>
            </a:r>
          </a:p>
          <a:p>
            <a:r>
              <a:rPr lang="de-DE" sz="3600" dirty="0"/>
              <a:t>Wo </a:t>
            </a:r>
            <a:r>
              <a:rPr lang="de-DE" sz="3600" b="1" dirty="0"/>
              <a:t>dienst</a:t>
            </a:r>
            <a:r>
              <a:rPr lang="de-DE" sz="3600" dirty="0"/>
              <a:t> du der Gemeinde? Wo dient Gemeinde dir?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93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985</Words>
  <Application>Microsoft Office PowerPoint</Application>
  <PresentationFormat>Breitbild</PresentationFormat>
  <Paragraphs>127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Das Geschenk der Gemeinschaft  </vt:lpstr>
      <vt:lpstr>   1. Christen sind Lastenträger und keine Bedenkenträger  Galater 6,2:  Jeder trage die Last des anderen, so werdet ihr das Gesetz Christi erfüllen </vt:lpstr>
      <vt:lpstr>PowerPoint-Präsentation</vt:lpstr>
      <vt:lpstr>     Christen sehen die Nöte ihres Nächsten   Phil 2,4:  Jeder sehe nicht nur auf das Seine, sondern auch auf das, was dem andern dient </vt:lpstr>
      <vt:lpstr> Apg 2,42: Sie blieben aber beständig in der Lehre der Apostel und in der Gemeinschaft und im Brotbrechen und im Gebet </vt:lpstr>
      <vt:lpstr>PowerPoint-Präsentation</vt:lpstr>
      <vt:lpstr>PowerPoint-Präsentation</vt:lpstr>
      <vt:lpstr>1 Petrus 4,10:    Jeder diene mit der Gabe, die er empfangen hat</vt:lpstr>
      <vt:lpstr>Persönliche Fragen </vt:lpstr>
      <vt:lpstr>3. Christen können die Wahrheit sagen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</vt:lpstr>
      <vt:lpstr> Mit –  einander</vt:lpstr>
      <vt:lpstr>Die beiden V-Waffen: Vergeltung oder Vergebung </vt:lpstr>
      <vt:lpstr>PowerPoint-Präsentation</vt:lpstr>
      <vt:lpstr>PowerPoint-Präsentation</vt:lpstr>
      <vt:lpstr>Persönliche Fragen</vt:lpstr>
      <vt:lpstr>      5. Christen können den anderen annehmen     Rö 15,7:  Nehmt einander an, wie Christus euch angenommen hat </vt:lpstr>
      <vt:lpstr>PowerPoint-Präsentation</vt:lpstr>
      <vt:lpstr>PowerPoint-Präsentation</vt:lpstr>
      <vt:lpstr>Spannung und Balance zwischen den Polaritäten  </vt:lpstr>
      <vt:lpstr>6. Christen stärken ihre Widerstandskraft durch Christus – Innere Resilienz</vt:lpstr>
      <vt:lpstr>PowerPoint-Präsentation</vt:lpstr>
      <vt:lpstr>   </vt:lpstr>
      <vt:lpstr>PowerPoint-Präsentation</vt:lpstr>
      <vt:lpstr>PowerPoint-Präsentation</vt:lpstr>
      <vt:lpstr>PowerPoint-Präsentation</vt:lpstr>
      <vt:lpstr>PowerPoint-Präsentation</vt:lpstr>
      <vt:lpstr>7.  Christen sind Teamplayer und keine Einzelkämpfer  </vt:lpstr>
      <vt:lpstr>PowerPoint-Präsentation</vt:lpstr>
      <vt:lpstr>Ein-sam ?</vt:lpstr>
      <vt:lpstr>Haus-kreise /  Klein-gruppen</vt:lpstr>
      <vt:lpstr>Persönliche 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Dierk Lohrengel</dc:creator>
  <cp:lastModifiedBy>Dierk Lohrengel</cp:lastModifiedBy>
  <cp:revision>47</cp:revision>
  <dcterms:created xsi:type="dcterms:W3CDTF">2020-02-29T18:11:29Z</dcterms:created>
  <dcterms:modified xsi:type="dcterms:W3CDTF">2020-03-15T07:45:59Z</dcterms:modified>
</cp:coreProperties>
</file>