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4" r:id="rId2"/>
    <p:sldId id="275" r:id="rId3"/>
    <p:sldId id="276" r:id="rId4"/>
    <p:sldId id="277" r:id="rId5"/>
    <p:sldId id="278" r:id="rId6"/>
    <p:sldId id="286" r:id="rId7"/>
    <p:sldId id="279" r:id="rId8"/>
    <p:sldId id="282" r:id="rId9"/>
    <p:sldId id="280" r:id="rId10"/>
    <p:sldId id="281"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87792" autoAdjust="0"/>
  </p:normalViewPr>
  <p:slideViewPr>
    <p:cSldViewPr snapToGrid="0">
      <p:cViewPr varScale="1">
        <p:scale>
          <a:sx n="65" d="100"/>
          <a:sy n="65" d="100"/>
        </p:scale>
        <p:origin x="9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DD6C38-ECE1-418E-9ED9-856ADB451DED}" type="datetimeFigureOut">
              <a:rPr lang="de-DE" smtClean="0"/>
              <a:t>02.08.2020</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2A7000-D549-46FA-91F9-D7986C1481E4}" type="slidenum">
              <a:rPr lang="de-DE" smtClean="0"/>
              <a:t>‹Nr.›</a:t>
            </a:fld>
            <a:endParaRPr lang="de-DE"/>
          </a:p>
        </p:txBody>
      </p:sp>
    </p:spTree>
    <p:extLst>
      <p:ext uri="{BB962C8B-B14F-4D97-AF65-F5344CB8AC3E}">
        <p14:creationId xmlns:p14="http://schemas.microsoft.com/office/powerpoint/2010/main" val="287854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5868F-3799-42D3-BECA-C56BFCC0114E}" type="datetimeFigureOut">
              <a:rPr lang="de-DE" smtClean="0"/>
              <a:t>02.08.2020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87CD0-4556-4535-846C-DBCCEF1103F4}" type="slidenum">
              <a:rPr lang="de-DE" smtClean="0"/>
              <a:t>‹Nr.›</a:t>
            </a:fld>
            <a:endParaRPr lang="de-DE"/>
          </a:p>
        </p:txBody>
      </p:sp>
    </p:spTree>
    <p:extLst>
      <p:ext uri="{BB962C8B-B14F-4D97-AF65-F5344CB8AC3E}">
        <p14:creationId xmlns:p14="http://schemas.microsoft.com/office/powerpoint/2010/main" val="2690896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0222A37-96F0-4444-B13B-A96F24E91584}" type="datetimeFigureOut">
              <a:rPr lang="de-DE" smtClean="0"/>
              <a:t>02.08.2020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F124478-A7B8-4DF2-B56A-04BF1300E4EE}" type="slidenum">
              <a:rPr lang="de-DE" smtClean="0"/>
              <a:t>‹Nr.›</a:t>
            </a:fld>
            <a:endParaRPr lang="de-DE"/>
          </a:p>
        </p:txBody>
      </p:sp>
    </p:spTree>
    <p:extLst>
      <p:ext uri="{BB962C8B-B14F-4D97-AF65-F5344CB8AC3E}">
        <p14:creationId xmlns:p14="http://schemas.microsoft.com/office/powerpoint/2010/main" val="71548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0222A37-96F0-4444-B13B-A96F24E91584}" type="datetimeFigureOut">
              <a:rPr lang="de-DE" smtClean="0"/>
              <a:t>02.08.2020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F124478-A7B8-4DF2-B56A-04BF1300E4EE}" type="slidenum">
              <a:rPr lang="de-DE" smtClean="0"/>
              <a:t>‹Nr.›</a:t>
            </a:fld>
            <a:endParaRPr lang="de-DE"/>
          </a:p>
        </p:txBody>
      </p:sp>
    </p:spTree>
    <p:extLst>
      <p:ext uri="{BB962C8B-B14F-4D97-AF65-F5344CB8AC3E}">
        <p14:creationId xmlns:p14="http://schemas.microsoft.com/office/powerpoint/2010/main" val="221109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0222A37-96F0-4444-B13B-A96F24E91584}" type="datetimeFigureOut">
              <a:rPr lang="de-DE" smtClean="0"/>
              <a:t>02.08.2020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F124478-A7B8-4DF2-B56A-04BF1300E4EE}" type="slidenum">
              <a:rPr lang="de-DE" smtClean="0"/>
              <a:t>‹Nr.›</a:t>
            </a:fld>
            <a:endParaRPr lang="de-DE"/>
          </a:p>
        </p:txBody>
      </p:sp>
    </p:spTree>
    <p:extLst>
      <p:ext uri="{BB962C8B-B14F-4D97-AF65-F5344CB8AC3E}">
        <p14:creationId xmlns:p14="http://schemas.microsoft.com/office/powerpoint/2010/main" val="300123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0222A37-96F0-4444-B13B-A96F24E91584}" type="datetimeFigureOut">
              <a:rPr lang="de-DE" smtClean="0"/>
              <a:t>02.08.2020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F124478-A7B8-4DF2-B56A-04BF1300E4EE}" type="slidenum">
              <a:rPr lang="de-DE" smtClean="0"/>
              <a:t>‹Nr.›</a:t>
            </a:fld>
            <a:endParaRPr lang="de-DE"/>
          </a:p>
        </p:txBody>
      </p:sp>
    </p:spTree>
    <p:extLst>
      <p:ext uri="{BB962C8B-B14F-4D97-AF65-F5344CB8AC3E}">
        <p14:creationId xmlns:p14="http://schemas.microsoft.com/office/powerpoint/2010/main" val="4751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0222A37-96F0-4444-B13B-A96F24E91584}" type="datetimeFigureOut">
              <a:rPr lang="de-DE" smtClean="0"/>
              <a:t>02.08.2020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F124478-A7B8-4DF2-B56A-04BF1300E4EE}" type="slidenum">
              <a:rPr lang="de-DE" smtClean="0"/>
              <a:t>‹Nr.›</a:t>
            </a:fld>
            <a:endParaRPr lang="de-DE"/>
          </a:p>
        </p:txBody>
      </p:sp>
    </p:spTree>
    <p:extLst>
      <p:ext uri="{BB962C8B-B14F-4D97-AF65-F5344CB8AC3E}">
        <p14:creationId xmlns:p14="http://schemas.microsoft.com/office/powerpoint/2010/main" val="98283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0222A37-96F0-4444-B13B-A96F24E91584}" type="datetimeFigureOut">
              <a:rPr lang="de-DE" smtClean="0"/>
              <a:t>02.08.2020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F124478-A7B8-4DF2-B56A-04BF1300E4EE}" type="slidenum">
              <a:rPr lang="de-DE" smtClean="0"/>
              <a:t>‹Nr.›</a:t>
            </a:fld>
            <a:endParaRPr lang="de-DE"/>
          </a:p>
        </p:txBody>
      </p:sp>
    </p:spTree>
    <p:extLst>
      <p:ext uri="{BB962C8B-B14F-4D97-AF65-F5344CB8AC3E}">
        <p14:creationId xmlns:p14="http://schemas.microsoft.com/office/powerpoint/2010/main" val="9284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0222A37-96F0-4444-B13B-A96F24E91584}" type="datetimeFigureOut">
              <a:rPr lang="de-DE" smtClean="0"/>
              <a:t>02.08.2020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F124478-A7B8-4DF2-B56A-04BF1300E4EE}" type="slidenum">
              <a:rPr lang="de-DE" smtClean="0"/>
              <a:t>‹Nr.›</a:t>
            </a:fld>
            <a:endParaRPr lang="de-DE"/>
          </a:p>
        </p:txBody>
      </p:sp>
    </p:spTree>
    <p:extLst>
      <p:ext uri="{BB962C8B-B14F-4D97-AF65-F5344CB8AC3E}">
        <p14:creationId xmlns:p14="http://schemas.microsoft.com/office/powerpoint/2010/main" val="224873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0222A37-96F0-4444-B13B-A96F24E91584}" type="datetimeFigureOut">
              <a:rPr lang="de-DE" smtClean="0"/>
              <a:t>02.08.2020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F124478-A7B8-4DF2-B56A-04BF1300E4EE}" type="slidenum">
              <a:rPr lang="de-DE" smtClean="0"/>
              <a:t>‹Nr.›</a:t>
            </a:fld>
            <a:endParaRPr lang="de-DE"/>
          </a:p>
        </p:txBody>
      </p:sp>
    </p:spTree>
    <p:extLst>
      <p:ext uri="{BB962C8B-B14F-4D97-AF65-F5344CB8AC3E}">
        <p14:creationId xmlns:p14="http://schemas.microsoft.com/office/powerpoint/2010/main" val="2512294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0222A37-96F0-4444-B13B-A96F24E91584}" type="datetimeFigureOut">
              <a:rPr lang="de-DE" smtClean="0"/>
              <a:t>02.08.2020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F124478-A7B8-4DF2-B56A-04BF1300E4EE}" type="slidenum">
              <a:rPr lang="de-DE" smtClean="0"/>
              <a:t>‹Nr.›</a:t>
            </a:fld>
            <a:endParaRPr lang="de-DE"/>
          </a:p>
        </p:txBody>
      </p:sp>
    </p:spTree>
    <p:extLst>
      <p:ext uri="{BB962C8B-B14F-4D97-AF65-F5344CB8AC3E}">
        <p14:creationId xmlns:p14="http://schemas.microsoft.com/office/powerpoint/2010/main" val="173768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0222A37-96F0-4444-B13B-A96F24E91584}" type="datetimeFigureOut">
              <a:rPr lang="de-DE" smtClean="0"/>
              <a:t>02.08.2020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F124478-A7B8-4DF2-B56A-04BF1300E4EE}" type="slidenum">
              <a:rPr lang="de-DE" smtClean="0"/>
              <a:t>‹Nr.›</a:t>
            </a:fld>
            <a:endParaRPr lang="de-DE"/>
          </a:p>
        </p:txBody>
      </p:sp>
    </p:spTree>
    <p:extLst>
      <p:ext uri="{BB962C8B-B14F-4D97-AF65-F5344CB8AC3E}">
        <p14:creationId xmlns:p14="http://schemas.microsoft.com/office/powerpoint/2010/main" val="314067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0222A37-96F0-4444-B13B-A96F24E91584}" type="datetimeFigureOut">
              <a:rPr lang="de-DE" smtClean="0"/>
              <a:t>02.08.2020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F124478-A7B8-4DF2-B56A-04BF1300E4EE}" type="slidenum">
              <a:rPr lang="de-DE" smtClean="0"/>
              <a:t>‹Nr.›</a:t>
            </a:fld>
            <a:endParaRPr lang="de-DE"/>
          </a:p>
        </p:txBody>
      </p:sp>
    </p:spTree>
    <p:extLst>
      <p:ext uri="{BB962C8B-B14F-4D97-AF65-F5344CB8AC3E}">
        <p14:creationId xmlns:p14="http://schemas.microsoft.com/office/powerpoint/2010/main" val="404539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22A37-96F0-4444-B13B-A96F24E91584}" type="datetimeFigureOut">
              <a:rPr lang="de-DE" smtClean="0"/>
              <a:t>02.08.2020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24478-A7B8-4DF2-B56A-04BF1300E4EE}" type="slidenum">
              <a:rPr lang="de-DE" smtClean="0"/>
              <a:t>‹Nr.›</a:t>
            </a:fld>
            <a:endParaRPr lang="de-DE"/>
          </a:p>
        </p:txBody>
      </p:sp>
    </p:spTree>
    <p:extLst>
      <p:ext uri="{BB962C8B-B14F-4D97-AF65-F5344CB8AC3E}">
        <p14:creationId xmlns:p14="http://schemas.microsoft.com/office/powerpoint/2010/main" val="1538587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01897" y="406701"/>
            <a:ext cx="10537843" cy="769441"/>
          </a:xfrm>
          <a:prstGeom prst="rect">
            <a:avLst/>
          </a:prstGeom>
          <a:noFill/>
        </p:spPr>
        <p:txBody>
          <a:bodyPr wrap="square" rtlCol="0">
            <a:spAutoFit/>
          </a:bodyPr>
          <a:lstStyle/>
          <a:p>
            <a:r>
              <a:rPr lang="de-DE" sz="4400" b="1" i="1" dirty="0"/>
              <a:t>Was lehrt Gott uns durch verfolgte Christen?</a:t>
            </a:r>
          </a:p>
        </p:txBody>
      </p:sp>
      <p:pic>
        <p:nvPicPr>
          <p:cNvPr id="3" name="Grafik 2"/>
          <p:cNvPicPr>
            <a:picLocks noChangeAspect="1"/>
          </p:cNvPicPr>
          <p:nvPr/>
        </p:nvPicPr>
        <p:blipFill>
          <a:blip r:embed="rId2"/>
          <a:stretch>
            <a:fillRect/>
          </a:stretch>
        </p:blipFill>
        <p:spPr>
          <a:xfrm>
            <a:off x="1101897" y="3362632"/>
            <a:ext cx="7566920" cy="3157605"/>
          </a:xfrm>
          <a:prstGeom prst="rect">
            <a:avLst/>
          </a:prstGeom>
        </p:spPr>
      </p:pic>
      <p:sp>
        <p:nvSpPr>
          <p:cNvPr id="4" name="Textfeld 3"/>
          <p:cNvSpPr txBox="1"/>
          <p:nvPr/>
        </p:nvSpPr>
        <p:spPr>
          <a:xfrm>
            <a:off x="1101897" y="1648918"/>
            <a:ext cx="10013429" cy="1508105"/>
          </a:xfrm>
          <a:prstGeom prst="rect">
            <a:avLst/>
          </a:prstGeom>
          <a:noFill/>
        </p:spPr>
        <p:txBody>
          <a:bodyPr wrap="square" rtlCol="0">
            <a:spAutoFit/>
          </a:bodyPr>
          <a:lstStyle/>
          <a:p>
            <a:r>
              <a:rPr lang="de-DE" sz="3200" b="1" dirty="0"/>
              <a:t>1 Korinther 12,26</a:t>
            </a:r>
            <a:r>
              <a:rPr lang="de-DE" sz="3200" dirty="0"/>
              <a:t>: </a:t>
            </a:r>
            <a:endParaRPr lang="de-DE" sz="3200" dirty="0" smtClean="0"/>
          </a:p>
          <a:p>
            <a:r>
              <a:rPr lang="de-DE" sz="3200" dirty="0" smtClean="0"/>
              <a:t>Wenn </a:t>
            </a:r>
            <a:r>
              <a:rPr lang="de-DE" sz="3200" dirty="0"/>
              <a:t>ein Glied leidet, leiden alle Glieder mit.</a:t>
            </a:r>
          </a:p>
          <a:p>
            <a:endParaRPr lang="de-DE" sz="2800" dirty="0"/>
          </a:p>
        </p:txBody>
      </p:sp>
    </p:spTree>
    <p:extLst>
      <p:ext uri="{BB962C8B-B14F-4D97-AF65-F5344CB8AC3E}">
        <p14:creationId xmlns:p14="http://schemas.microsoft.com/office/powerpoint/2010/main" val="144549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49508" y="374754"/>
            <a:ext cx="10448143" cy="646331"/>
          </a:xfrm>
          <a:prstGeom prst="rect">
            <a:avLst/>
          </a:prstGeom>
          <a:noFill/>
        </p:spPr>
        <p:txBody>
          <a:bodyPr wrap="square" rtlCol="0">
            <a:spAutoFit/>
          </a:bodyPr>
          <a:lstStyle/>
          <a:p>
            <a:r>
              <a:rPr lang="de-DE" sz="3600" b="1" dirty="0"/>
              <a:t>Gott benutzt selbst Verfolgung, um Gutes zu schaffen</a:t>
            </a:r>
          </a:p>
        </p:txBody>
      </p:sp>
      <p:pic>
        <p:nvPicPr>
          <p:cNvPr id="4" name="Grafik 3"/>
          <p:cNvPicPr>
            <a:picLocks noChangeAspect="1"/>
          </p:cNvPicPr>
          <p:nvPr/>
        </p:nvPicPr>
        <p:blipFill>
          <a:blip r:embed="rId2"/>
          <a:stretch>
            <a:fillRect/>
          </a:stretch>
        </p:blipFill>
        <p:spPr>
          <a:xfrm>
            <a:off x="749508" y="1592825"/>
            <a:ext cx="4574396" cy="3430797"/>
          </a:xfrm>
          <a:prstGeom prst="rect">
            <a:avLst/>
          </a:prstGeom>
        </p:spPr>
      </p:pic>
      <p:sp>
        <p:nvSpPr>
          <p:cNvPr id="5" name="Textfeld 4"/>
          <p:cNvSpPr txBox="1"/>
          <p:nvPr/>
        </p:nvSpPr>
        <p:spPr>
          <a:xfrm>
            <a:off x="749508" y="5595362"/>
            <a:ext cx="4452078" cy="769441"/>
          </a:xfrm>
          <a:prstGeom prst="rect">
            <a:avLst/>
          </a:prstGeom>
          <a:noFill/>
        </p:spPr>
        <p:txBody>
          <a:bodyPr wrap="square" rtlCol="0">
            <a:spAutoFit/>
          </a:bodyPr>
          <a:lstStyle/>
          <a:p>
            <a:r>
              <a:rPr lang="de-DE" sz="4400" b="1" dirty="0"/>
              <a:t>… und wir?</a:t>
            </a:r>
          </a:p>
        </p:txBody>
      </p:sp>
      <p:sp>
        <p:nvSpPr>
          <p:cNvPr id="6" name="Rechteck 5"/>
          <p:cNvSpPr/>
          <p:nvPr/>
        </p:nvSpPr>
        <p:spPr>
          <a:xfrm>
            <a:off x="5542734" y="1170685"/>
            <a:ext cx="6477202" cy="6124754"/>
          </a:xfrm>
          <a:prstGeom prst="rect">
            <a:avLst/>
          </a:prstGeom>
        </p:spPr>
        <p:txBody>
          <a:bodyPr wrap="square">
            <a:spAutoFit/>
          </a:bodyPr>
          <a:lstStyle/>
          <a:p>
            <a:r>
              <a:rPr lang="de-DE" sz="2800" b="1" dirty="0"/>
              <a:t>Philipper 1,12-14</a:t>
            </a:r>
          </a:p>
          <a:p>
            <a:endParaRPr lang="de-DE" sz="2800" b="1" dirty="0"/>
          </a:p>
          <a:p>
            <a:r>
              <a:rPr lang="de-DE" sz="2800" dirty="0"/>
              <a:t>Ich lasse euch aber wissen, Brüder und Schwestern: Wie es um mich steht, das ist zur größeren Förderung des Evangeliums geschehen. Denn dass ich meine Fesseln für Christus trage, das ist im ganzen </a:t>
            </a:r>
            <a:r>
              <a:rPr lang="de-DE" sz="2800" dirty="0" err="1"/>
              <a:t>Prätorium</a:t>
            </a:r>
            <a:r>
              <a:rPr lang="de-DE" sz="2800" dirty="0"/>
              <a:t> und bei allen andern offenbar geworden, und die meisten Brüder in dem Herrn haben durch meine Gefangenschaft Zuversicht gewonnen </a:t>
            </a:r>
            <a:r>
              <a:rPr lang="de-DE" sz="2800" dirty="0" smtClean="0"/>
              <a:t>und sind umso kühner </a:t>
            </a:r>
            <a:r>
              <a:rPr lang="de-DE" sz="2800" dirty="0"/>
              <a:t>geworden, das Wort zu reden ohne Scheu.</a:t>
            </a:r>
          </a:p>
          <a:p>
            <a:endParaRPr lang="de-DE" sz="2800" dirty="0"/>
          </a:p>
        </p:txBody>
      </p:sp>
    </p:spTree>
    <p:extLst>
      <p:ext uri="{BB962C8B-B14F-4D97-AF65-F5344CB8AC3E}">
        <p14:creationId xmlns:p14="http://schemas.microsoft.com/office/powerpoint/2010/main" val="285021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64105" y="464695"/>
            <a:ext cx="5774114" cy="1200329"/>
          </a:xfrm>
          <a:prstGeom prst="rect">
            <a:avLst/>
          </a:prstGeom>
          <a:noFill/>
        </p:spPr>
        <p:txBody>
          <a:bodyPr wrap="square" rtlCol="0">
            <a:spAutoFit/>
          </a:bodyPr>
          <a:lstStyle/>
          <a:p>
            <a:r>
              <a:rPr lang="de-DE" sz="3600" b="1" dirty="0"/>
              <a:t>Was lehrt Gott uns durch verfolgte Christen?</a:t>
            </a:r>
          </a:p>
        </p:txBody>
      </p:sp>
      <p:pic>
        <p:nvPicPr>
          <p:cNvPr id="3" name="Grafik 2"/>
          <p:cNvPicPr>
            <a:picLocks noChangeAspect="1"/>
          </p:cNvPicPr>
          <p:nvPr/>
        </p:nvPicPr>
        <p:blipFill>
          <a:blip r:embed="rId2"/>
          <a:stretch>
            <a:fillRect/>
          </a:stretch>
        </p:blipFill>
        <p:spPr>
          <a:xfrm>
            <a:off x="7860137" y="0"/>
            <a:ext cx="4331863" cy="1807646"/>
          </a:xfrm>
          <a:prstGeom prst="rect">
            <a:avLst/>
          </a:prstGeom>
        </p:spPr>
      </p:pic>
      <p:sp>
        <p:nvSpPr>
          <p:cNvPr id="4" name="Textfeld 3"/>
          <p:cNvSpPr txBox="1"/>
          <p:nvPr/>
        </p:nvSpPr>
        <p:spPr>
          <a:xfrm>
            <a:off x="1364105" y="2065521"/>
            <a:ext cx="10013429" cy="3970318"/>
          </a:xfrm>
          <a:prstGeom prst="rect">
            <a:avLst/>
          </a:prstGeom>
          <a:noFill/>
        </p:spPr>
        <p:txBody>
          <a:bodyPr wrap="square" rtlCol="0">
            <a:spAutoFit/>
          </a:bodyPr>
          <a:lstStyle/>
          <a:p>
            <a:r>
              <a:rPr lang="de-DE" sz="2800" b="1" dirty="0"/>
              <a:t>2. Korinther 1,3-4</a:t>
            </a:r>
          </a:p>
          <a:p>
            <a:r>
              <a:rPr lang="de-DE" sz="2800" dirty="0"/>
              <a:t>Gelobt sei Gott, der Vater unseres Herrn Jesus Christus, der Vater der Barmherzigkeit und Gott allen Trostes, der uns tröstet in aller unserer Bedrängnis, damit wir auch trösten können, die in allerlei Bedrängnis sind, mit dem Trost, mit dem wir selber getröstet werden von Gott</a:t>
            </a:r>
            <a:r>
              <a:rPr lang="de-DE" sz="2800" dirty="0" smtClean="0"/>
              <a:t>.</a:t>
            </a:r>
            <a:endParaRPr lang="de-DE" sz="2800" dirty="0"/>
          </a:p>
          <a:p>
            <a:endParaRPr lang="de-DE" sz="2800" dirty="0" smtClean="0"/>
          </a:p>
          <a:p>
            <a:endParaRPr lang="de-DE" sz="2800" dirty="0"/>
          </a:p>
          <a:p>
            <a:r>
              <a:rPr lang="de-DE" sz="2800" dirty="0" smtClean="0"/>
              <a:t>Paulus: </a:t>
            </a:r>
            <a:r>
              <a:rPr lang="de-DE" sz="2800" b="1" i="1" dirty="0" smtClean="0"/>
              <a:t>„Trost in Verfolgung nutzt auch anderen Christen.“</a:t>
            </a:r>
            <a:endParaRPr lang="de-DE" sz="2800" b="1" i="1" dirty="0"/>
          </a:p>
        </p:txBody>
      </p:sp>
    </p:spTree>
    <p:extLst>
      <p:ext uri="{BB962C8B-B14F-4D97-AF65-F5344CB8AC3E}">
        <p14:creationId xmlns:p14="http://schemas.microsoft.com/office/powerpoint/2010/main" val="418194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arn(inVertical)">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64105" y="410104"/>
            <a:ext cx="9488774" cy="646331"/>
          </a:xfrm>
          <a:prstGeom prst="rect">
            <a:avLst/>
          </a:prstGeom>
          <a:noFill/>
        </p:spPr>
        <p:txBody>
          <a:bodyPr wrap="square" rtlCol="0">
            <a:spAutoFit/>
          </a:bodyPr>
          <a:lstStyle/>
          <a:p>
            <a:r>
              <a:rPr lang="de-DE" sz="3600" b="1" dirty="0"/>
              <a:t>Leiden gehört zur Nachfolge </a:t>
            </a:r>
            <a:r>
              <a:rPr lang="de-DE" sz="3600" b="1" dirty="0" smtClean="0"/>
              <a:t>Jesu dazu</a:t>
            </a:r>
            <a:endParaRPr lang="de-DE" sz="3600" b="1" dirty="0"/>
          </a:p>
        </p:txBody>
      </p:sp>
      <p:sp>
        <p:nvSpPr>
          <p:cNvPr id="4" name="Textfeld 3"/>
          <p:cNvSpPr txBox="1"/>
          <p:nvPr/>
        </p:nvSpPr>
        <p:spPr>
          <a:xfrm>
            <a:off x="1401581" y="1281690"/>
            <a:ext cx="4706911" cy="4401205"/>
          </a:xfrm>
          <a:prstGeom prst="rect">
            <a:avLst/>
          </a:prstGeom>
          <a:noFill/>
        </p:spPr>
        <p:txBody>
          <a:bodyPr wrap="square" rtlCol="0">
            <a:spAutoFit/>
          </a:bodyPr>
          <a:lstStyle/>
          <a:p>
            <a:r>
              <a:rPr lang="de-DE" sz="2800" b="1" dirty="0"/>
              <a:t>1. Petrus 2,20-21</a:t>
            </a:r>
          </a:p>
          <a:p>
            <a:endParaRPr lang="de-DE" sz="2800" dirty="0"/>
          </a:p>
          <a:p>
            <a:r>
              <a:rPr lang="de-DE" sz="2800" dirty="0" smtClean="0"/>
              <a:t>… </a:t>
            </a:r>
            <a:r>
              <a:rPr lang="de-DE" sz="2800" dirty="0"/>
              <a:t>wenn ihr leidet und duldet, weil ihr das Gute tut, ist dies Gnade bei Gott. Denn dazu seid ihr berufen, da auch Christus gelitten hat für euch und euch ein Vorbild hinterlassen, dass ihr sollt nachfolgen seinen Fußstapfen.</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819" y="1281690"/>
            <a:ext cx="5431515" cy="3568721"/>
          </a:xfrm>
          <a:prstGeom prst="rect">
            <a:avLst/>
          </a:prstGeom>
        </p:spPr>
      </p:pic>
      <p:sp>
        <p:nvSpPr>
          <p:cNvPr id="3" name="Textfeld 2"/>
          <p:cNvSpPr txBox="1"/>
          <p:nvPr/>
        </p:nvSpPr>
        <p:spPr>
          <a:xfrm>
            <a:off x="1364105" y="5903893"/>
            <a:ext cx="10641082" cy="523220"/>
          </a:xfrm>
          <a:prstGeom prst="rect">
            <a:avLst/>
          </a:prstGeom>
          <a:noFill/>
        </p:spPr>
        <p:txBody>
          <a:bodyPr wrap="square" rtlCol="0">
            <a:spAutoFit/>
          </a:bodyPr>
          <a:lstStyle/>
          <a:p>
            <a:r>
              <a:rPr lang="de-DE" sz="2800" b="1" i="1" dirty="0" smtClean="0"/>
              <a:t>„Vorbereitung auf Leiden: Teil des christlichen </a:t>
            </a:r>
            <a:r>
              <a:rPr lang="de-DE" sz="2800" b="1" i="1" dirty="0" err="1" smtClean="0"/>
              <a:t>Jüngerschaftstrainings</a:t>
            </a:r>
            <a:r>
              <a:rPr lang="de-DE" sz="2800" b="1" i="1" dirty="0" smtClean="0"/>
              <a:t>“</a:t>
            </a:r>
            <a:endParaRPr lang="de-DE" sz="2800" b="1" i="1" dirty="0"/>
          </a:p>
        </p:txBody>
      </p:sp>
    </p:spTree>
    <p:extLst>
      <p:ext uri="{BB962C8B-B14F-4D97-AF65-F5344CB8AC3E}">
        <p14:creationId xmlns:p14="http://schemas.microsoft.com/office/powerpoint/2010/main" val="158988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64105" y="464695"/>
            <a:ext cx="9488774" cy="1200329"/>
          </a:xfrm>
          <a:prstGeom prst="rect">
            <a:avLst/>
          </a:prstGeom>
          <a:noFill/>
        </p:spPr>
        <p:txBody>
          <a:bodyPr wrap="square" rtlCol="0">
            <a:spAutoFit/>
          </a:bodyPr>
          <a:lstStyle/>
          <a:p>
            <a:r>
              <a:rPr lang="de-DE" sz="3600" b="1" dirty="0" smtClean="0"/>
              <a:t>Unverständnis und Ablehnung müssen nicht heißen, dass wir falsch liegen</a:t>
            </a:r>
            <a:endParaRPr lang="de-DE" sz="3600" b="1" dirty="0"/>
          </a:p>
        </p:txBody>
      </p:sp>
      <p:sp>
        <p:nvSpPr>
          <p:cNvPr id="4" name="Textfeld 3"/>
          <p:cNvSpPr txBox="1"/>
          <p:nvPr/>
        </p:nvSpPr>
        <p:spPr>
          <a:xfrm>
            <a:off x="1401581" y="2043302"/>
            <a:ext cx="4706911" cy="2677656"/>
          </a:xfrm>
          <a:prstGeom prst="rect">
            <a:avLst/>
          </a:prstGeom>
          <a:noFill/>
        </p:spPr>
        <p:txBody>
          <a:bodyPr wrap="square" rtlCol="0">
            <a:spAutoFit/>
          </a:bodyPr>
          <a:lstStyle/>
          <a:p>
            <a:r>
              <a:rPr lang="de-DE" sz="2800" b="1" dirty="0"/>
              <a:t>1.Korinther 1,18</a:t>
            </a:r>
          </a:p>
          <a:p>
            <a:pPr marL="514350" indent="-514350">
              <a:buAutoNum type="arabicPeriod"/>
            </a:pPr>
            <a:endParaRPr lang="de-DE" sz="2800" dirty="0"/>
          </a:p>
          <a:p>
            <a:r>
              <a:rPr lang="de-DE" sz="2800" dirty="0"/>
              <a:t>Das Wort vom Kreuz ist eine Torheit denen, die verloren werden; uns aber, die wir selig werden, ist es Gottes Kraft.</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261" y="2043302"/>
            <a:ext cx="5062840" cy="3369090"/>
          </a:xfrm>
          <a:prstGeom prst="rect">
            <a:avLst/>
          </a:prstGeom>
        </p:spPr>
      </p:pic>
      <p:sp>
        <p:nvSpPr>
          <p:cNvPr id="6" name="Textfeld 5"/>
          <p:cNvSpPr txBox="1"/>
          <p:nvPr/>
        </p:nvSpPr>
        <p:spPr>
          <a:xfrm>
            <a:off x="6285261" y="5790670"/>
            <a:ext cx="5551357" cy="584775"/>
          </a:xfrm>
          <a:prstGeom prst="rect">
            <a:avLst/>
          </a:prstGeom>
          <a:noFill/>
        </p:spPr>
        <p:txBody>
          <a:bodyPr wrap="square" rtlCol="0">
            <a:spAutoFit/>
          </a:bodyPr>
          <a:lstStyle/>
          <a:p>
            <a:r>
              <a:rPr lang="de-DE" sz="3200" b="1" dirty="0"/>
              <a:t>Und ihr – wollt ihr auch gehen?</a:t>
            </a:r>
          </a:p>
        </p:txBody>
      </p:sp>
    </p:spTree>
    <p:extLst>
      <p:ext uri="{BB962C8B-B14F-4D97-AF65-F5344CB8AC3E}">
        <p14:creationId xmlns:p14="http://schemas.microsoft.com/office/powerpoint/2010/main" val="81538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Vertical)">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72529" y="360006"/>
            <a:ext cx="10223292" cy="646331"/>
          </a:xfrm>
          <a:prstGeom prst="rect">
            <a:avLst/>
          </a:prstGeom>
          <a:noFill/>
        </p:spPr>
        <p:txBody>
          <a:bodyPr wrap="square" rtlCol="0">
            <a:spAutoFit/>
          </a:bodyPr>
          <a:lstStyle/>
          <a:p>
            <a:r>
              <a:rPr lang="de-DE" sz="3600" b="1" dirty="0" smtClean="0"/>
              <a:t>Es gibt etwas, </a:t>
            </a:r>
            <a:r>
              <a:rPr lang="de-DE" sz="3600" b="1" dirty="0"/>
              <a:t>wofür es sich zu sterben lohnt</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108" y="1139811"/>
            <a:ext cx="3190522" cy="4260073"/>
          </a:xfrm>
          <a:prstGeom prst="rect">
            <a:avLst/>
          </a:prstGeom>
        </p:spPr>
      </p:pic>
      <p:sp>
        <p:nvSpPr>
          <p:cNvPr id="7" name="Rechteck 6"/>
          <p:cNvSpPr/>
          <p:nvPr/>
        </p:nvSpPr>
        <p:spPr>
          <a:xfrm>
            <a:off x="572529" y="1139811"/>
            <a:ext cx="8070026" cy="5262979"/>
          </a:xfrm>
          <a:prstGeom prst="rect">
            <a:avLst/>
          </a:prstGeom>
        </p:spPr>
        <p:txBody>
          <a:bodyPr wrap="square">
            <a:spAutoFit/>
          </a:bodyPr>
          <a:lstStyle/>
          <a:p>
            <a:r>
              <a:rPr lang="de-DE" sz="2800" b="1" dirty="0"/>
              <a:t>Offenbarung 6,9-11</a:t>
            </a:r>
            <a:endParaRPr lang="de-DE" sz="2800" dirty="0"/>
          </a:p>
          <a:p>
            <a:r>
              <a:rPr lang="de-DE" sz="2800" dirty="0"/>
              <a:t>Und als es (das Lamm) das fünfte Siegel auftat, sah ich unten am Altar die Seelen derer, die umgebracht worden waren um des Wortes Gottes und ihres Zeugnisses willen. Und sie schrien mit großer Stimme: Herr, </a:t>
            </a:r>
            <a:r>
              <a:rPr lang="de-DE" sz="2800" dirty="0" smtClean="0"/>
              <a:t>du </a:t>
            </a:r>
            <a:r>
              <a:rPr lang="de-DE" sz="2800" dirty="0"/>
              <a:t>Heiliger und Wahrhaftiger, wie lange richtest du nicht und rächst nicht unser Blut an denen, die auf der Erde wohnen? Und ihnen wurde gegeben einem jeden ein weißes Gewand, und ihnen wurde gesagt, dass sie ruhen müssten noch eine kleine Zeit, </a:t>
            </a:r>
            <a:r>
              <a:rPr lang="de-DE" sz="2800" b="1" u="sng" dirty="0"/>
              <a:t>bis vollzählig dazukämen ihre Mitknechte und Brüder, die auch noch getötet werden sollten wie sie.</a:t>
            </a:r>
          </a:p>
        </p:txBody>
      </p:sp>
    </p:spTree>
    <p:extLst>
      <p:ext uri="{BB962C8B-B14F-4D97-AF65-F5344CB8AC3E}">
        <p14:creationId xmlns:p14="http://schemas.microsoft.com/office/powerpoint/2010/main" val="178990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72529" y="360006"/>
            <a:ext cx="10223292" cy="646331"/>
          </a:xfrm>
          <a:prstGeom prst="rect">
            <a:avLst/>
          </a:prstGeom>
          <a:noFill/>
        </p:spPr>
        <p:txBody>
          <a:bodyPr wrap="square" rtlCol="0">
            <a:spAutoFit/>
          </a:bodyPr>
          <a:lstStyle/>
          <a:p>
            <a:r>
              <a:rPr lang="de-DE" sz="3600" b="1" dirty="0" smtClean="0"/>
              <a:t>Es gibt etwas, </a:t>
            </a:r>
            <a:r>
              <a:rPr lang="de-DE" sz="3600" b="1" dirty="0"/>
              <a:t>wofür es sich zu sterben lohnt</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108" y="1139811"/>
            <a:ext cx="3190522" cy="4260073"/>
          </a:xfrm>
          <a:prstGeom prst="rect">
            <a:avLst/>
          </a:prstGeom>
        </p:spPr>
      </p:pic>
      <p:sp>
        <p:nvSpPr>
          <p:cNvPr id="7" name="Rechteck 6"/>
          <p:cNvSpPr/>
          <p:nvPr/>
        </p:nvSpPr>
        <p:spPr>
          <a:xfrm>
            <a:off x="572529" y="2238795"/>
            <a:ext cx="6152736" cy="2062103"/>
          </a:xfrm>
          <a:prstGeom prst="rect">
            <a:avLst/>
          </a:prstGeom>
        </p:spPr>
        <p:txBody>
          <a:bodyPr wrap="square">
            <a:spAutoFit/>
          </a:bodyPr>
          <a:lstStyle/>
          <a:p>
            <a:r>
              <a:rPr lang="de-DE" sz="3200" b="1" i="1" dirty="0" smtClean="0"/>
              <a:t>„Wie sollen Menschen an das ewige Leben glauben, wenn niemand bereit ist, dafür zu sterben?“</a:t>
            </a:r>
            <a:endParaRPr lang="de-DE" sz="3200" b="1" i="1" dirty="0"/>
          </a:p>
        </p:txBody>
      </p:sp>
    </p:spTree>
    <p:extLst>
      <p:ext uri="{BB962C8B-B14F-4D97-AF65-F5344CB8AC3E}">
        <p14:creationId xmlns:p14="http://schemas.microsoft.com/office/powerpoint/2010/main" val="2953507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14150" y="224629"/>
            <a:ext cx="8952932" cy="1200329"/>
          </a:xfrm>
          <a:prstGeom prst="rect">
            <a:avLst/>
          </a:prstGeom>
          <a:noFill/>
        </p:spPr>
        <p:txBody>
          <a:bodyPr wrap="square" rtlCol="0">
            <a:spAutoFit/>
          </a:bodyPr>
          <a:lstStyle/>
          <a:p>
            <a:r>
              <a:rPr lang="de-DE" sz="3600" b="1" dirty="0" smtClean="0"/>
              <a:t>Um glaubwürdig Christ zu sein, </a:t>
            </a:r>
          </a:p>
          <a:p>
            <a:r>
              <a:rPr lang="de-DE" sz="3600" b="1" dirty="0" smtClean="0"/>
              <a:t>müssen wir allen Ballast ablegen</a:t>
            </a:r>
            <a:endParaRPr lang="de-DE" sz="3600" b="1" dirty="0"/>
          </a:p>
        </p:txBody>
      </p:sp>
      <p:sp>
        <p:nvSpPr>
          <p:cNvPr id="7" name="Rechteck 6"/>
          <p:cNvSpPr/>
          <p:nvPr/>
        </p:nvSpPr>
        <p:spPr>
          <a:xfrm>
            <a:off x="614150" y="1834390"/>
            <a:ext cx="7839855" cy="3970318"/>
          </a:xfrm>
          <a:prstGeom prst="rect">
            <a:avLst/>
          </a:prstGeom>
        </p:spPr>
        <p:txBody>
          <a:bodyPr wrap="square">
            <a:spAutoFit/>
          </a:bodyPr>
          <a:lstStyle/>
          <a:p>
            <a:r>
              <a:rPr lang="de-DE" sz="2800" b="1" dirty="0" smtClean="0"/>
              <a:t>Hebräer 12,1</a:t>
            </a:r>
          </a:p>
          <a:p>
            <a:endParaRPr lang="de-DE" sz="2800" dirty="0"/>
          </a:p>
          <a:p>
            <a:r>
              <a:rPr lang="de-DE" sz="2800" dirty="0" smtClean="0"/>
              <a:t>Weil wir eine solche Wolke von Zeugen um uns haben, lasst uns ablegen alles, was uns beschwert, und die Sünde, die uns umstrickt.</a:t>
            </a:r>
          </a:p>
          <a:p>
            <a:endParaRPr lang="de-DE" sz="2800" dirty="0"/>
          </a:p>
          <a:p>
            <a:r>
              <a:rPr lang="de-DE" sz="2800" b="1" i="1" dirty="0" smtClean="0"/>
              <a:t>„Auf die „Wolke von Zeugen“, also auch auf die verfolgten Christen, sollten wir bewusst schauen!“</a:t>
            </a:r>
            <a:endParaRPr lang="de-DE" sz="2800" b="1" i="1" dirty="0"/>
          </a:p>
          <a:p>
            <a:endParaRPr lang="de-DE" sz="2800"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6328" y="0"/>
            <a:ext cx="3525672" cy="5153994"/>
          </a:xfrm>
          <a:prstGeom prst="rect">
            <a:avLst/>
          </a:prstGeom>
        </p:spPr>
      </p:pic>
    </p:spTree>
    <p:extLst>
      <p:ext uri="{BB962C8B-B14F-4D97-AF65-F5344CB8AC3E}">
        <p14:creationId xmlns:p14="http://schemas.microsoft.com/office/powerpoint/2010/main" val="8110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arn(inVertical)">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barn(inVertical)">
                                      <p:cBhvr>
                                        <p:cTn id="1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14150" y="224629"/>
            <a:ext cx="10845347" cy="1200329"/>
          </a:xfrm>
          <a:prstGeom prst="rect">
            <a:avLst/>
          </a:prstGeom>
          <a:noFill/>
        </p:spPr>
        <p:txBody>
          <a:bodyPr wrap="square" rtlCol="0">
            <a:spAutoFit/>
          </a:bodyPr>
          <a:lstStyle/>
          <a:p>
            <a:r>
              <a:rPr lang="de-DE" sz="3600" b="1" dirty="0" smtClean="0"/>
              <a:t>Wenn wir nicht das Evangelium verkündigen, dienen wir dem gleichen Zweck wie Christenverfolger</a:t>
            </a:r>
            <a:endParaRPr lang="de-DE" sz="3600" b="1"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295" y="2802882"/>
            <a:ext cx="5160706" cy="2889995"/>
          </a:xfrm>
          <a:prstGeom prst="rect">
            <a:avLst/>
          </a:prstGeom>
        </p:spPr>
      </p:pic>
      <p:sp>
        <p:nvSpPr>
          <p:cNvPr id="5" name="Textfeld 4"/>
          <p:cNvSpPr txBox="1"/>
          <p:nvPr/>
        </p:nvSpPr>
        <p:spPr>
          <a:xfrm>
            <a:off x="752168" y="2684206"/>
            <a:ext cx="4468761" cy="2062103"/>
          </a:xfrm>
          <a:prstGeom prst="rect">
            <a:avLst/>
          </a:prstGeom>
          <a:noFill/>
        </p:spPr>
        <p:txBody>
          <a:bodyPr wrap="square" rtlCol="0">
            <a:spAutoFit/>
          </a:bodyPr>
          <a:lstStyle/>
          <a:p>
            <a:r>
              <a:rPr lang="de-DE" sz="3200" dirty="0"/>
              <a:t>„Das Ziel des Satans ist nicht, Christen zu töten, sondern ihr Zeugnis zu verhindern.“</a:t>
            </a:r>
          </a:p>
        </p:txBody>
      </p:sp>
    </p:spTree>
    <p:extLst>
      <p:ext uri="{BB962C8B-B14F-4D97-AF65-F5344CB8AC3E}">
        <p14:creationId xmlns:p14="http://schemas.microsoft.com/office/powerpoint/2010/main" val="319203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49508" y="374754"/>
            <a:ext cx="10448143" cy="646331"/>
          </a:xfrm>
          <a:prstGeom prst="rect">
            <a:avLst/>
          </a:prstGeom>
          <a:noFill/>
        </p:spPr>
        <p:txBody>
          <a:bodyPr wrap="square" rtlCol="0">
            <a:spAutoFit/>
          </a:bodyPr>
          <a:lstStyle/>
          <a:p>
            <a:r>
              <a:rPr lang="de-DE" sz="3600" b="1" dirty="0"/>
              <a:t>Gott benutzt selbst Verfolgung, um Gutes zu schaffen</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3577" y="1568890"/>
            <a:ext cx="3614074" cy="4999220"/>
          </a:xfrm>
          <a:prstGeom prst="rect">
            <a:avLst/>
          </a:prstGeom>
        </p:spPr>
      </p:pic>
      <p:sp>
        <p:nvSpPr>
          <p:cNvPr id="4" name="Textfeld 3"/>
          <p:cNvSpPr txBox="1"/>
          <p:nvPr/>
        </p:nvSpPr>
        <p:spPr>
          <a:xfrm>
            <a:off x="749508" y="1568890"/>
            <a:ext cx="4719484" cy="4832092"/>
          </a:xfrm>
          <a:prstGeom prst="rect">
            <a:avLst/>
          </a:prstGeom>
          <a:noFill/>
        </p:spPr>
        <p:txBody>
          <a:bodyPr wrap="square" rtlCol="0">
            <a:spAutoFit/>
          </a:bodyPr>
          <a:lstStyle/>
          <a:p>
            <a:r>
              <a:rPr lang="de-DE" sz="2800" b="1" dirty="0" smtClean="0"/>
              <a:t>Kettenreaktion</a:t>
            </a:r>
            <a:r>
              <a:rPr lang="de-DE" sz="2800" dirty="0" smtClean="0"/>
              <a:t>:</a:t>
            </a:r>
          </a:p>
          <a:p>
            <a:endParaRPr lang="de-DE" sz="2800" dirty="0"/>
          </a:p>
          <a:p>
            <a:r>
              <a:rPr lang="de-DE" sz="2800" dirty="0" smtClean="0"/>
              <a:t>Steinigung des Stephanus – Verfolgung durch Paulus – Gemeindegründung in Antiochien durch Verfolgte – der mittlerweile neu geborene Paulus unterstützt die Gemeinde in Antiochien und wird von ihr als Missionar ausgesandt.</a:t>
            </a:r>
            <a:endParaRPr lang="de-DE" sz="2800" dirty="0"/>
          </a:p>
        </p:txBody>
      </p:sp>
    </p:spTree>
    <p:extLst>
      <p:ext uri="{BB962C8B-B14F-4D97-AF65-F5344CB8AC3E}">
        <p14:creationId xmlns:p14="http://schemas.microsoft.com/office/powerpoint/2010/main" val="281255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582</Words>
  <Application>Microsoft Office PowerPoint</Application>
  <PresentationFormat>Breitbild</PresentationFormat>
  <Paragraphs>42</Paragraphs>
  <Slides>10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Calibri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HMK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Wolfgang Häde</dc:creator>
  <cp:lastModifiedBy>Wolfgang Haede</cp:lastModifiedBy>
  <cp:revision>43</cp:revision>
  <dcterms:created xsi:type="dcterms:W3CDTF">2019-10-15T09:24:06Z</dcterms:created>
  <dcterms:modified xsi:type="dcterms:W3CDTF">2020-08-02T05:34:12Z</dcterms:modified>
</cp:coreProperties>
</file>