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83" r:id="rId3"/>
    <p:sldId id="258" r:id="rId4"/>
    <p:sldId id="260" r:id="rId5"/>
    <p:sldId id="284" r:id="rId6"/>
    <p:sldId id="285" r:id="rId7"/>
    <p:sldId id="261" r:id="rId8"/>
    <p:sldId id="263" r:id="rId9"/>
    <p:sldId id="281" r:id="rId10"/>
    <p:sldId id="293" r:id="rId11"/>
    <p:sldId id="265" r:id="rId12"/>
    <p:sldId id="286" r:id="rId13"/>
    <p:sldId id="287" r:id="rId14"/>
    <p:sldId id="288" r:id="rId15"/>
    <p:sldId id="282" r:id="rId16"/>
    <p:sldId id="266" r:id="rId17"/>
    <p:sldId id="280" r:id="rId18"/>
    <p:sldId id="291" r:id="rId19"/>
    <p:sldId id="289" r:id="rId20"/>
    <p:sldId id="290" r:id="rId21"/>
    <p:sldId id="292"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8"/>
    <p:restoredTop sz="94602"/>
  </p:normalViewPr>
  <p:slideViewPr>
    <p:cSldViewPr snapToGrid="0" snapToObjects="1">
      <p:cViewPr varScale="1">
        <p:scale>
          <a:sx n="129" d="100"/>
          <a:sy n="129" d="100"/>
        </p:scale>
        <p:origin x="728"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C38191-BF14-024E-897B-956A93FDBB42}" type="datetimeFigureOut">
              <a:rPr lang="en-US" smtClean="0"/>
              <a:t>7/17/18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F6A4C5-5701-EA45-B93E-7804A7BECB1D}" type="slidenum">
              <a:rPr lang="en-US" smtClean="0"/>
              <a:t>‹#›</a:t>
            </a:fld>
            <a:endParaRPr lang="en-US"/>
          </a:p>
        </p:txBody>
      </p:sp>
    </p:spTree>
    <p:extLst>
      <p:ext uri="{BB962C8B-B14F-4D97-AF65-F5344CB8AC3E}">
        <p14:creationId xmlns:p14="http://schemas.microsoft.com/office/powerpoint/2010/main" val="2095358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8336D-2053-5D4C-A91E-E2C49B797F23}"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1827417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8336D-2053-5D4C-A91E-E2C49B797F23}"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606875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8336D-2053-5D4C-A91E-E2C49B797F23}"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1351764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8336D-2053-5D4C-A91E-E2C49B797F23}"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8979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8336D-2053-5D4C-A91E-E2C49B797F23}" type="datetimeFigureOut">
              <a:rPr lang="en-US" smtClean="0"/>
              <a:t>7/17/18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164465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18336D-2053-5D4C-A91E-E2C49B797F23}" type="datetimeFigureOut">
              <a:rPr lang="en-US" smtClean="0"/>
              <a:t>7/17/18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1507439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8336D-2053-5D4C-A91E-E2C49B797F23}" type="datetimeFigureOut">
              <a:rPr lang="en-US" smtClean="0"/>
              <a:t>7/17/18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1667479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8336D-2053-5D4C-A91E-E2C49B797F23}" type="datetimeFigureOut">
              <a:rPr lang="en-US" smtClean="0"/>
              <a:t>7/17/18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66360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8336D-2053-5D4C-A91E-E2C49B797F23}" type="datetimeFigureOut">
              <a:rPr lang="en-US" smtClean="0"/>
              <a:t>7/17/18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1356942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8336D-2053-5D4C-A91E-E2C49B797F23}" type="datetimeFigureOut">
              <a:rPr lang="en-US" smtClean="0"/>
              <a:t>7/17/18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2001111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8336D-2053-5D4C-A91E-E2C49B797F23}" type="datetimeFigureOut">
              <a:rPr lang="en-US" smtClean="0"/>
              <a:t>7/17/18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75ACF6-A1EA-0743-B007-2AD1A29706BF}" type="slidenum">
              <a:rPr lang="en-US" smtClean="0"/>
              <a:t>‹#›</a:t>
            </a:fld>
            <a:endParaRPr lang="en-US"/>
          </a:p>
        </p:txBody>
      </p:sp>
    </p:spTree>
    <p:extLst>
      <p:ext uri="{BB962C8B-B14F-4D97-AF65-F5344CB8AC3E}">
        <p14:creationId xmlns:p14="http://schemas.microsoft.com/office/powerpoint/2010/main" val="9363578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8336D-2053-5D4C-A91E-E2C49B797F23}" type="datetimeFigureOut">
              <a:rPr lang="en-US" smtClean="0"/>
              <a:t>7/17/18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75ACF6-A1EA-0743-B007-2AD1A29706BF}" type="slidenum">
              <a:rPr lang="en-US" smtClean="0"/>
              <a:t>‹#›</a:t>
            </a:fld>
            <a:endParaRPr lang="en-US"/>
          </a:p>
        </p:txBody>
      </p:sp>
    </p:spTree>
    <p:extLst>
      <p:ext uri="{BB962C8B-B14F-4D97-AF65-F5344CB8AC3E}">
        <p14:creationId xmlns:p14="http://schemas.microsoft.com/office/powerpoint/2010/main" val="645618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5.tiff"/><Relationship Id="rId4" Type="http://schemas.openxmlformats.org/officeDocument/2006/relationships/image" Target="../media/image6.tiff"/><Relationship Id="rId5" Type="http://schemas.openxmlformats.org/officeDocument/2006/relationships/image" Target="../media/image7.tiff"/><Relationship Id="rId6" Type="http://schemas.openxmlformats.org/officeDocument/2006/relationships/image" Target="../media/image8.tiff"/><Relationship Id="rId7" Type="http://schemas.openxmlformats.org/officeDocument/2006/relationships/image" Target="../media/image9.tiff"/><Relationship Id="rId8" Type="http://schemas.openxmlformats.org/officeDocument/2006/relationships/image" Target="../media/image10.tiff"/><Relationship Id="rId9" Type="http://schemas.openxmlformats.org/officeDocument/2006/relationships/image" Target="../media/image11.tiff"/><Relationship Id="rId10" Type="http://schemas.openxmlformats.org/officeDocument/2006/relationships/image" Target="../media/image12.tiff"/><Relationship Id="rId11"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1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75542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2862470" y="1142999"/>
            <a:ext cx="5631070" cy="4223303"/>
          </a:xfrm>
          <a:prstGeom prst="rect">
            <a:avLst/>
          </a:prstGeom>
        </p:spPr>
      </p:pic>
    </p:spTree>
    <p:extLst>
      <p:ext uri="{BB962C8B-B14F-4D97-AF65-F5344CB8AC3E}">
        <p14:creationId xmlns:p14="http://schemas.microsoft.com/office/powerpoint/2010/main" val="6217010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760343" y="1012954"/>
            <a:ext cx="10671313" cy="4832092"/>
          </a:xfrm>
          <a:prstGeom prst="rect">
            <a:avLst/>
          </a:prstGeom>
          <a:noFill/>
        </p:spPr>
        <p:txBody>
          <a:bodyPr wrap="square" rtlCol="0">
            <a:spAutoFit/>
          </a:bodyPr>
          <a:lstStyle/>
          <a:p>
            <a:pPr marL="0" lvl="4" indent="0">
              <a:buNone/>
            </a:pPr>
            <a:r>
              <a:rPr lang="de-DE" sz="2800" dirty="0">
                <a:solidFill>
                  <a:srgbClr val="0070C0"/>
                </a:solidFill>
                <a:latin typeface="Montserrat" charset="0"/>
                <a:ea typeface="Montserrat" charset="0"/>
                <a:cs typeface="Montserrat" charset="0"/>
              </a:rPr>
              <a:t>Ihr Nationen wart zu jener Zeit ohne </a:t>
            </a:r>
            <a:r>
              <a:rPr lang="de-DE" sz="2800" dirty="0" smtClean="0">
                <a:solidFill>
                  <a:srgbClr val="0070C0"/>
                </a:solidFill>
                <a:latin typeface="Montserrat" charset="0"/>
                <a:ea typeface="Montserrat" charset="0"/>
                <a:cs typeface="Montserrat" charset="0"/>
              </a:rPr>
              <a:t>Messias, </a:t>
            </a:r>
            <a:r>
              <a:rPr lang="de-DE" sz="2800" dirty="0">
                <a:solidFill>
                  <a:srgbClr val="0070C0"/>
                </a:solidFill>
                <a:latin typeface="Montserrat" charset="0"/>
                <a:ea typeface="Montserrat" charset="0"/>
                <a:cs typeface="Montserrat" charset="0"/>
              </a:rPr>
              <a:t>ausgeschlossen vom Bürgerrecht Israels und Fremdlinge hinsichtlich der Bündnisse der Verheißung; und ihr hattet keine Hoffnung und wart ohne Gott in der Welt. Jetzt aber, </a:t>
            </a:r>
            <a:r>
              <a:rPr lang="de-DE" sz="2800" dirty="0" smtClean="0">
                <a:solidFill>
                  <a:srgbClr val="0070C0"/>
                </a:solidFill>
                <a:latin typeface="Montserrat" charset="0"/>
                <a:ea typeface="Montserrat" charset="0"/>
                <a:cs typeface="Montserrat" charset="0"/>
              </a:rPr>
              <a:t>im Messias Jesus</a:t>
            </a:r>
            <a:r>
              <a:rPr lang="de-DE" sz="2800" dirty="0">
                <a:solidFill>
                  <a:srgbClr val="0070C0"/>
                </a:solidFill>
                <a:latin typeface="Montserrat" charset="0"/>
                <a:ea typeface="Montserrat" charset="0"/>
                <a:cs typeface="Montserrat" charset="0"/>
              </a:rPr>
              <a:t>, seid ihr, die ihr einst fern wart, durch das Blut des </a:t>
            </a:r>
            <a:r>
              <a:rPr lang="de-DE" sz="2800" dirty="0" smtClean="0">
                <a:solidFill>
                  <a:srgbClr val="0070C0"/>
                </a:solidFill>
                <a:latin typeface="Montserrat" charset="0"/>
                <a:ea typeface="Montserrat" charset="0"/>
                <a:cs typeface="Montserrat" charset="0"/>
              </a:rPr>
              <a:t>Messias nahe </a:t>
            </a:r>
            <a:r>
              <a:rPr lang="de-DE" sz="2800" dirty="0">
                <a:solidFill>
                  <a:srgbClr val="0070C0"/>
                </a:solidFill>
                <a:latin typeface="Montserrat" charset="0"/>
                <a:ea typeface="Montserrat" charset="0"/>
                <a:cs typeface="Montserrat" charset="0"/>
              </a:rPr>
              <a:t>geworden. Denn er ist unser Friede. Er hat aus beiden eins gemacht und die Zwischenwand der Umzäunung, die Feindschaft, in seinem Fleisch abgebrochen.</a:t>
            </a:r>
          </a:p>
          <a:p>
            <a:pPr marL="0" lvl="4" indent="0">
              <a:buNone/>
            </a:pPr>
            <a:endParaRPr lang="de-DE" sz="2800" dirty="0">
              <a:solidFill>
                <a:srgbClr val="0070C0"/>
              </a:solidFill>
              <a:latin typeface="Montserrat" charset="0"/>
              <a:ea typeface="Montserrat" charset="0"/>
              <a:cs typeface="Montserrat" charset="0"/>
            </a:endParaRPr>
          </a:p>
          <a:p>
            <a:pPr marL="0" lvl="4" indent="0" algn="r">
              <a:buNone/>
            </a:pPr>
            <a:r>
              <a:rPr lang="de-DE" sz="2800" dirty="0">
                <a:solidFill>
                  <a:srgbClr val="0070C0"/>
                </a:solidFill>
                <a:latin typeface="Montserrat" charset="0"/>
                <a:ea typeface="Montserrat" charset="0"/>
                <a:cs typeface="Montserrat" charset="0"/>
              </a:rPr>
              <a:t>Eph. 2,12-14</a:t>
            </a:r>
            <a:endParaRPr lang="en-US" sz="28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2124222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924910" y="2921168"/>
            <a:ext cx="10342179" cy="1015663"/>
          </a:xfrm>
          <a:prstGeom prst="rect">
            <a:avLst/>
          </a:prstGeom>
          <a:noFill/>
        </p:spPr>
        <p:txBody>
          <a:bodyPr wrap="square" rtlCol="0">
            <a:spAutoFit/>
          </a:bodyPr>
          <a:lstStyle/>
          <a:p>
            <a:pPr algn="ctr"/>
            <a:r>
              <a:rPr lang="de-DE" sz="6000" dirty="0" smtClean="0">
                <a:solidFill>
                  <a:srgbClr val="0070C0"/>
                </a:solidFill>
                <a:latin typeface="Montserrat" charset="0"/>
                <a:ea typeface="Montserrat" charset="0"/>
                <a:cs typeface="Montserrat" charset="0"/>
              </a:rPr>
              <a:t>Gottes Plan für </a:t>
            </a:r>
            <a:r>
              <a:rPr lang="de-DE" sz="6000" smtClean="0">
                <a:solidFill>
                  <a:srgbClr val="0070C0"/>
                </a:solidFill>
                <a:latin typeface="Montserrat" charset="0"/>
                <a:ea typeface="Montserrat" charset="0"/>
                <a:cs typeface="Montserrat" charset="0"/>
              </a:rPr>
              <a:t>uns Juden</a:t>
            </a:r>
            <a:endParaRPr lang="de-DE" sz="60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1436172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grpSp>
        <p:nvGrpSpPr>
          <p:cNvPr id="3" name="Group 2"/>
          <p:cNvGrpSpPr/>
          <p:nvPr/>
        </p:nvGrpSpPr>
        <p:grpSpPr>
          <a:xfrm>
            <a:off x="1706013" y="1088586"/>
            <a:ext cx="8770755" cy="4670822"/>
            <a:chOff x="1546987" y="750656"/>
            <a:chExt cx="8770755" cy="4670822"/>
          </a:xfrm>
        </p:grpSpPr>
        <p:pic>
          <p:nvPicPr>
            <p:cNvPr id="6" name="Picture 5"/>
            <p:cNvPicPr>
              <a:picLocks noChangeAspect="1"/>
            </p:cNvPicPr>
            <p:nvPr/>
          </p:nvPicPr>
          <p:blipFill>
            <a:blip r:embed="rId3"/>
            <a:stretch>
              <a:fillRect/>
            </a:stretch>
          </p:blipFill>
          <p:spPr>
            <a:xfrm>
              <a:off x="6988356" y="750656"/>
              <a:ext cx="2070100" cy="3937000"/>
            </a:xfrm>
            <a:prstGeom prst="rect">
              <a:avLst/>
            </a:prstGeom>
          </p:spPr>
        </p:pic>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3623" y="762309"/>
              <a:ext cx="2344733" cy="2728912"/>
            </a:xfrm>
            <a:prstGeom prst="rect">
              <a:avLst/>
            </a:prstGeom>
          </p:spPr>
        </p:pic>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46987" y="750658"/>
              <a:ext cx="3304531" cy="2751022"/>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46987" y="3501680"/>
              <a:ext cx="3341345" cy="1909340"/>
            </a:xfrm>
            <a:prstGeom prst="rect">
              <a:avLst/>
            </a:prstGeom>
          </p:spPr>
        </p:pic>
        <p:pic>
          <p:nvPicPr>
            <p:cNvPr id="10" name="Picture 9"/>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51518" y="3278354"/>
              <a:ext cx="1370999" cy="2132665"/>
            </a:xfrm>
            <a:prstGeom prst="rect">
              <a:avLst/>
            </a:prstGeom>
          </p:spPr>
        </p:pic>
        <p:pic>
          <p:nvPicPr>
            <p:cNvPr id="11" name="Picture 10"/>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208229" y="3278353"/>
              <a:ext cx="1414464" cy="2143125"/>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07456" y="3270152"/>
              <a:ext cx="1720640" cy="2151325"/>
            </a:xfrm>
            <a:prstGeom prst="rect">
              <a:avLst/>
            </a:prstGeom>
          </p:spPr>
        </p:pic>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69766" y="3278354"/>
              <a:ext cx="1443270" cy="2127566"/>
            </a:xfrm>
            <a:prstGeom prst="rect">
              <a:avLst/>
            </a:prstGeom>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746436" y="750657"/>
              <a:ext cx="1571306" cy="2549008"/>
            </a:xfrm>
            <a:prstGeom prst="rect">
              <a:avLst/>
            </a:prstGeom>
          </p:spPr>
        </p:pic>
      </p:grpSp>
    </p:spTree>
    <p:extLst>
      <p:ext uri="{BB962C8B-B14F-4D97-AF65-F5344CB8AC3E}">
        <p14:creationId xmlns:p14="http://schemas.microsoft.com/office/powerpoint/2010/main" val="6722323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4655654" y="1256506"/>
            <a:ext cx="2888146" cy="4340110"/>
          </a:xfrm>
          <a:prstGeom prst="rect">
            <a:avLst/>
          </a:prstGeom>
        </p:spPr>
      </p:pic>
    </p:spTree>
    <p:extLst>
      <p:ext uri="{BB962C8B-B14F-4D97-AF65-F5344CB8AC3E}">
        <p14:creationId xmlns:p14="http://schemas.microsoft.com/office/powerpoint/2010/main" val="21355970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924910" y="2921168"/>
            <a:ext cx="10342179" cy="1015663"/>
          </a:xfrm>
          <a:prstGeom prst="rect">
            <a:avLst/>
          </a:prstGeom>
          <a:noFill/>
        </p:spPr>
        <p:txBody>
          <a:bodyPr wrap="square" rtlCol="0">
            <a:spAutoFit/>
          </a:bodyPr>
          <a:lstStyle/>
          <a:p>
            <a:pPr algn="ctr"/>
            <a:r>
              <a:rPr lang="en-US" sz="6000" dirty="0" err="1" smtClean="0">
                <a:solidFill>
                  <a:srgbClr val="0070C0"/>
                </a:solidFill>
                <a:latin typeface="Montserrat" charset="0"/>
                <a:ea typeface="Montserrat" charset="0"/>
                <a:cs typeface="Montserrat" charset="0"/>
              </a:rPr>
              <a:t>Verantwortung</a:t>
            </a:r>
            <a:endParaRPr lang="en-US" sz="60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1873737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964924" y="1027906"/>
            <a:ext cx="10262152" cy="4524315"/>
          </a:xfrm>
          <a:prstGeom prst="rect">
            <a:avLst/>
          </a:prstGeom>
          <a:noFill/>
        </p:spPr>
        <p:txBody>
          <a:bodyPr wrap="square" rtlCol="0">
            <a:spAutoFit/>
          </a:bodyPr>
          <a:lstStyle/>
          <a:p>
            <a:r>
              <a:rPr lang="en-US" sz="3200" dirty="0" err="1">
                <a:solidFill>
                  <a:srgbClr val="0070C0"/>
                </a:solidFill>
                <a:latin typeface="Montserrat" charset="0"/>
                <a:ea typeface="Montserrat" charset="0"/>
                <a:cs typeface="Montserrat" charset="0"/>
              </a:rPr>
              <a:t>Wie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sollen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sie</a:t>
            </a:r>
            <a:r>
              <a:rPr lang="en-US" sz="3200" dirty="0">
                <a:solidFill>
                  <a:srgbClr val="0070C0"/>
                </a:solidFill>
                <a:latin typeface="Montserrat" charset="0"/>
                <a:ea typeface="Montserrat" charset="0"/>
                <a:cs typeface="Montserrat" charset="0"/>
              </a:rPr>
              <a:t> nun den </a:t>
            </a:r>
            <a:r>
              <a:rPr lang="en-US" sz="3200" dirty="0" err="1">
                <a:solidFill>
                  <a:srgbClr val="0070C0"/>
                </a:solidFill>
                <a:latin typeface="Montserrat" charset="0"/>
                <a:ea typeface="Montserrat" charset="0"/>
                <a:cs typeface="Montserrat" charset="0"/>
              </a:rPr>
              <a:t>anrufen</a:t>
            </a:r>
            <a:r>
              <a:rPr lang="en-US" sz="3200" dirty="0">
                <a:solidFill>
                  <a:srgbClr val="0070C0"/>
                </a:solidFill>
                <a:latin typeface="Montserrat" charset="0"/>
                <a:ea typeface="Montserrat" charset="0"/>
                <a:cs typeface="Montserrat" charset="0"/>
              </a:rPr>
              <a:t>, an den </a:t>
            </a:r>
            <a:r>
              <a:rPr lang="en-US" sz="3200" dirty="0" err="1">
                <a:solidFill>
                  <a:srgbClr val="0070C0"/>
                </a:solidFill>
                <a:latin typeface="Montserrat" charset="0"/>
                <a:ea typeface="Montserrat" charset="0"/>
                <a:cs typeface="Montserrat" charset="0"/>
              </a:rPr>
              <a:t>sie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nicht</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geglaubt</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haben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Wie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aber</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sollen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sie</a:t>
            </a:r>
            <a:r>
              <a:rPr lang="en-US" sz="3200" dirty="0">
                <a:solidFill>
                  <a:srgbClr val="0070C0"/>
                </a:solidFill>
                <a:latin typeface="Montserrat" charset="0"/>
                <a:ea typeface="Montserrat" charset="0"/>
                <a:cs typeface="Montserrat" charset="0"/>
              </a:rPr>
              <a:t> an den </a:t>
            </a:r>
            <a:r>
              <a:rPr lang="en-US" sz="3200" dirty="0" err="1">
                <a:solidFill>
                  <a:srgbClr val="0070C0"/>
                </a:solidFill>
                <a:latin typeface="Montserrat" charset="0"/>
                <a:ea typeface="Montserrat" charset="0"/>
                <a:cs typeface="Montserrat" charset="0"/>
              </a:rPr>
              <a:t>glauben</a:t>
            </a:r>
            <a:r>
              <a:rPr lang="en-US" sz="3200" dirty="0">
                <a:solidFill>
                  <a:srgbClr val="0070C0"/>
                </a:solidFill>
                <a:latin typeface="Montserrat" charset="0"/>
                <a:ea typeface="Montserrat" charset="0"/>
                <a:cs typeface="Montserrat" charset="0"/>
              </a:rPr>
              <a:t>, von </a:t>
            </a:r>
            <a:r>
              <a:rPr lang="en-US" sz="3200" dirty="0" err="1">
                <a:solidFill>
                  <a:srgbClr val="0070C0"/>
                </a:solidFill>
                <a:latin typeface="Montserrat" charset="0"/>
                <a:ea typeface="Montserrat" charset="0"/>
                <a:cs typeface="Montserrat" charset="0"/>
              </a:rPr>
              <a:t>dem</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nicht</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gehört</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haben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Wie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aber</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sollen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hören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ohne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einen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Prediger</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Wie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aber</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sollen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predigen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wenn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nicht</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gesandt</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sind</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Wie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geschrieben</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steht</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Wie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lieblich</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sind</a:t>
            </a:r>
            <a:r>
              <a:rPr lang="en-US" sz="3200" dirty="0">
                <a:solidFill>
                  <a:srgbClr val="0070C0"/>
                </a:solidFill>
                <a:latin typeface="Montserrat" charset="0"/>
                <a:ea typeface="Montserrat" charset="0"/>
                <a:cs typeface="Montserrat" charset="0"/>
              </a:rPr>
              <a:t> die </a:t>
            </a:r>
            <a:r>
              <a:rPr lang="en-US" sz="3200" dirty="0" err="1">
                <a:solidFill>
                  <a:srgbClr val="0070C0"/>
                </a:solidFill>
                <a:latin typeface="Montserrat" charset="0"/>
                <a:ea typeface="Montserrat" charset="0"/>
                <a:cs typeface="Montserrat" charset="0"/>
              </a:rPr>
              <a:t>Füße</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derer</a:t>
            </a:r>
            <a:r>
              <a:rPr lang="en-US" sz="3200" dirty="0">
                <a:solidFill>
                  <a:srgbClr val="0070C0"/>
                </a:solidFill>
                <a:latin typeface="Montserrat" charset="0"/>
                <a:ea typeface="Montserrat" charset="0"/>
                <a:cs typeface="Montserrat" charset="0"/>
              </a:rPr>
              <a:t>, die </a:t>
            </a:r>
            <a:r>
              <a:rPr lang="en-US" sz="3200" dirty="0" err="1">
                <a:solidFill>
                  <a:srgbClr val="0070C0"/>
                </a:solidFill>
                <a:latin typeface="Montserrat" charset="0"/>
                <a:ea typeface="Montserrat" charset="0"/>
                <a:cs typeface="Montserrat" charset="0"/>
              </a:rPr>
              <a:t>Gutes</a:t>
            </a:r>
            <a:r>
              <a:rPr lang="en-US" sz="3200" dirty="0">
                <a:solidFill>
                  <a:srgbClr val="0070C0"/>
                </a:solidFill>
                <a:latin typeface="Montserrat" charset="0"/>
                <a:ea typeface="Montserrat" charset="0"/>
                <a:cs typeface="Montserrat" charset="0"/>
              </a:rPr>
              <a:t> </a:t>
            </a:r>
            <a:r>
              <a:rPr lang="en-US" sz="3200" dirty="0" err="1">
                <a:solidFill>
                  <a:srgbClr val="0070C0"/>
                </a:solidFill>
                <a:latin typeface="Montserrat" charset="0"/>
                <a:ea typeface="Montserrat" charset="0"/>
                <a:cs typeface="Montserrat" charset="0"/>
              </a:rPr>
              <a:t>verkündigen</a:t>
            </a:r>
            <a:r>
              <a:rPr lang="en-US" sz="3200" dirty="0">
                <a:solidFill>
                  <a:srgbClr val="0070C0"/>
                </a:solidFill>
                <a:latin typeface="Montserrat" charset="0"/>
                <a:ea typeface="Montserrat" charset="0"/>
                <a:cs typeface="Montserrat" charset="0"/>
              </a:rPr>
              <a:t>!”</a:t>
            </a:r>
          </a:p>
          <a:p>
            <a:endParaRPr lang="en-US" sz="3200" dirty="0">
              <a:solidFill>
                <a:srgbClr val="0070C0"/>
              </a:solidFill>
              <a:latin typeface="Montserrat" charset="0"/>
              <a:ea typeface="Montserrat" charset="0"/>
              <a:cs typeface="Montserrat" charset="0"/>
            </a:endParaRPr>
          </a:p>
          <a:p>
            <a:pPr algn="r"/>
            <a:r>
              <a:rPr lang="en-US" sz="3200" dirty="0" err="1">
                <a:solidFill>
                  <a:srgbClr val="0070C0"/>
                </a:solidFill>
                <a:latin typeface="Montserrat" charset="0"/>
                <a:ea typeface="Montserrat" charset="0"/>
                <a:cs typeface="Montserrat" charset="0"/>
              </a:rPr>
              <a:t>Röm</a:t>
            </a:r>
            <a:r>
              <a:rPr lang="en-US" sz="3200" dirty="0">
                <a:solidFill>
                  <a:srgbClr val="0070C0"/>
                </a:solidFill>
                <a:latin typeface="Montserrat" charset="0"/>
                <a:ea typeface="Montserrat" charset="0"/>
                <a:cs typeface="Montserrat" charset="0"/>
              </a:rPr>
              <a:t>. 10,14-15</a:t>
            </a:r>
            <a:endParaRPr lang="en-US" sz="32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2037258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665921" y="2967335"/>
            <a:ext cx="10860157" cy="923330"/>
          </a:xfrm>
          <a:prstGeom prst="rect">
            <a:avLst/>
          </a:prstGeom>
          <a:noFill/>
        </p:spPr>
        <p:txBody>
          <a:bodyPr wrap="square" rtlCol="0">
            <a:spAutoFit/>
          </a:bodyPr>
          <a:lstStyle/>
          <a:p>
            <a:pPr lvl="1" algn="ctr"/>
            <a:r>
              <a:rPr lang="en-GB" sz="5400" dirty="0" err="1" smtClean="0">
                <a:solidFill>
                  <a:srgbClr val="0070C0"/>
                </a:solidFill>
                <a:latin typeface="Montserrat" charset="0"/>
                <a:ea typeface="Montserrat" charset="0"/>
                <a:cs typeface="Montserrat" charset="0"/>
              </a:rPr>
              <a:t>Eine</a:t>
            </a:r>
            <a:r>
              <a:rPr lang="en-GB" sz="5400" dirty="0" smtClean="0">
                <a:solidFill>
                  <a:srgbClr val="0070C0"/>
                </a:solidFill>
                <a:latin typeface="Montserrat" charset="0"/>
                <a:ea typeface="Montserrat" charset="0"/>
                <a:cs typeface="Montserrat" charset="0"/>
              </a:rPr>
              <a:t> </a:t>
            </a:r>
            <a:r>
              <a:rPr lang="en-GB" sz="5400" dirty="0" err="1" smtClean="0">
                <a:solidFill>
                  <a:srgbClr val="0070C0"/>
                </a:solidFill>
                <a:latin typeface="Montserrat" charset="0"/>
                <a:ea typeface="Montserrat" charset="0"/>
                <a:cs typeface="Montserrat" charset="0"/>
              </a:rPr>
              <a:t>Frage</a:t>
            </a:r>
            <a:endParaRPr lang="en-GB" sz="54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1556577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665921" y="2967335"/>
            <a:ext cx="10860157" cy="923330"/>
          </a:xfrm>
          <a:prstGeom prst="rect">
            <a:avLst/>
          </a:prstGeom>
          <a:noFill/>
        </p:spPr>
        <p:txBody>
          <a:bodyPr wrap="square" rtlCol="0">
            <a:spAutoFit/>
          </a:bodyPr>
          <a:lstStyle/>
          <a:p>
            <a:pPr lvl="1" algn="ctr"/>
            <a:r>
              <a:rPr lang="en-GB" sz="5400" dirty="0" err="1" smtClean="0">
                <a:solidFill>
                  <a:srgbClr val="0070C0"/>
                </a:solidFill>
                <a:latin typeface="Montserrat" charset="0"/>
                <a:ea typeface="Montserrat" charset="0"/>
                <a:cs typeface="Montserrat" charset="0"/>
              </a:rPr>
              <a:t>Eine</a:t>
            </a:r>
            <a:r>
              <a:rPr lang="en-GB" sz="5400" dirty="0" smtClean="0">
                <a:solidFill>
                  <a:srgbClr val="0070C0"/>
                </a:solidFill>
                <a:latin typeface="Montserrat" charset="0"/>
                <a:ea typeface="Montserrat" charset="0"/>
                <a:cs typeface="Montserrat" charset="0"/>
              </a:rPr>
              <a:t> </a:t>
            </a:r>
            <a:r>
              <a:rPr lang="en-GB" sz="5400" dirty="0" smtClean="0">
                <a:solidFill>
                  <a:srgbClr val="0070C0"/>
                </a:solidFill>
                <a:latin typeface="Montserrat" charset="0"/>
                <a:ea typeface="Montserrat" charset="0"/>
                <a:cs typeface="Montserrat" charset="0"/>
              </a:rPr>
              <a:t>Geschichte</a:t>
            </a:r>
            <a:endParaRPr lang="en-GB" sz="54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6095961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3066774" y="639416"/>
            <a:ext cx="5222461" cy="5222461"/>
          </a:xfrm>
          <a:prstGeom prst="rect">
            <a:avLst/>
          </a:prstGeom>
        </p:spPr>
      </p:pic>
    </p:spTree>
    <p:extLst>
      <p:ext uri="{BB962C8B-B14F-4D97-AF65-F5344CB8AC3E}">
        <p14:creationId xmlns:p14="http://schemas.microsoft.com/office/powerpoint/2010/main" val="12087131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3" name="Picture 2"/>
          <p:cNvPicPr>
            <a:picLocks noChangeAspect="1"/>
          </p:cNvPicPr>
          <p:nvPr/>
        </p:nvPicPr>
        <p:blipFill>
          <a:blip r:embed="rId3"/>
          <a:stretch>
            <a:fillRect/>
          </a:stretch>
        </p:blipFill>
        <p:spPr>
          <a:xfrm>
            <a:off x="3066774" y="639416"/>
            <a:ext cx="5222461" cy="5222461"/>
          </a:xfrm>
          <a:prstGeom prst="rect">
            <a:avLst/>
          </a:prstGeom>
        </p:spPr>
      </p:pic>
    </p:spTree>
    <p:extLst>
      <p:ext uri="{BB962C8B-B14F-4D97-AF65-F5344CB8AC3E}">
        <p14:creationId xmlns:p14="http://schemas.microsoft.com/office/powerpoint/2010/main" val="1922184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964924" y="1027906"/>
            <a:ext cx="10262152" cy="4832092"/>
          </a:xfrm>
          <a:prstGeom prst="rect">
            <a:avLst/>
          </a:prstGeom>
          <a:noFill/>
        </p:spPr>
        <p:txBody>
          <a:bodyPr wrap="square" rtlCol="0">
            <a:spAutoFit/>
          </a:bodyPr>
          <a:lstStyle/>
          <a:p>
            <a:r>
              <a:rPr lang="de-DE" sz="2800" dirty="0">
                <a:solidFill>
                  <a:srgbClr val="0070C0"/>
                </a:solidFill>
                <a:latin typeface="Montserrat" charset="0"/>
                <a:ea typeface="Montserrat" charset="0"/>
                <a:cs typeface="Montserrat" charset="0"/>
              </a:rPr>
              <a:t>Denn ich will nicht, Brüder, dass euch dieses Geheimnis unbekannt sei, damit ihr nicht euch selbst für klug haltet: Verstockung ist Israel zum Teil widerfahren, bis die </a:t>
            </a:r>
            <a:r>
              <a:rPr lang="de-DE" sz="2800" dirty="0" err="1">
                <a:solidFill>
                  <a:srgbClr val="0070C0"/>
                </a:solidFill>
                <a:latin typeface="Montserrat" charset="0"/>
                <a:ea typeface="Montserrat" charset="0"/>
                <a:cs typeface="Montserrat" charset="0"/>
              </a:rPr>
              <a:t>Vollzahl</a:t>
            </a:r>
            <a:r>
              <a:rPr lang="de-DE" sz="2800" dirty="0">
                <a:solidFill>
                  <a:srgbClr val="0070C0"/>
                </a:solidFill>
                <a:latin typeface="Montserrat" charset="0"/>
                <a:ea typeface="Montserrat" charset="0"/>
                <a:cs typeface="Montserrat" charset="0"/>
              </a:rPr>
              <a:t> der Nationen hineingekommen sein wird; und so wird ganz Israel gerettet werden, wie geschrieben steht: </a:t>
            </a:r>
            <a:r>
              <a:rPr lang="de-DE" sz="2800" dirty="0" smtClean="0">
                <a:solidFill>
                  <a:srgbClr val="0070C0"/>
                </a:solidFill>
                <a:latin typeface="Montserrat" charset="0"/>
                <a:ea typeface="Montserrat" charset="0"/>
                <a:cs typeface="Montserrat" charset="0"/>
              </a:rPr>
              <a:t>„Es </a:t>
            </a:r>
            <a:r>
              <a:rPr lang="de-DE" sz="2800" dirty="0">
                <a:solidFill>
                  <a:srgbClr val="0070C0"/>
                </a:solidFill>
                <a:latin typeface="Montserrat" charset="0"/>
                <a:ea typeface="Montserrat" charset="0"/>
                <a:cs typeface="Montserrat" charset="0"/>
              </a:rPr>
              <a:t>wird aus Zion der Retter kommen, er wird die Gottlosigkeiten von Jakob abwenden; und dies ist für sie der Bund von mir, wenn ich ihre Sünden wegnehmen </a:t>
            </a:r>
            <a:r>
              <a:rPr lang="de-DE" sz="2800" dirty="0" smtClean="0">
                <a:solidFill>
                  <a:srgbClr val="0070C0"/>
                </a:solidFill>
                <a:latin typeface="Montserrat" charset="0"/>
                <a:ea typeface="Montserrat" charset="0"/>
                <a:cs typeface="Montserrat" charset="0"/>
              </a:rPr>
              <a:t>werde.“</a:t>
            </a:r>
          </a:p>
          <a:p>
            <a:endParaRPr lang="de-DE" sz="2800" dirty="0">
              <a:solidFill>
                <a:srgbClr val="0070C0"/>
              </a:solidFill>
              <a:latin typeface="Montserrat" charset="0"/>
              <a:ea typeface="Montserrat" charset="0"/>
              <a:cs typeface="Montserrat" charset="0"/>
            </a:endParaRPr>
          </a:p>
          <a:p>
            <a:pPr algn="r"/>
            <a:r>
              <a:rPr lang="de-DE" sz="2800" dirty="0" smtClean="0">
                <a:solidFill>
                  <a:srgbClr val="0070C0"/>
                </a:solidFill>
                <a:latin typeface="Montserrat" charset="0"/>
                <a:ea typeface="Montserrat" charset="0"/>
                <a:cs typeface="Montserrat" charset="0"/>
              </a:rPr>
              <a:t>Röm. 11,25-27</a:t>
            </a:r>
            <a:r>
              <a:rPr lang="en-GB" sz="2800" dirty="0" smtClean="0">
                <a:solidFill>
                  <a:srgbClr val="0070C0"/>
                </a:solidFill>
                <a:latin typeface="Montserrat" charset="0"/>
                <a:ea typeface="Montserrat" charset="0"/>
                <a:cs typeface="Montserrat" charset="0"/>
              </a:rPr>
              <a:t> </a:t>
            </a:r>
            <a:endParaRPr lang="en-US" sz="28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1794498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pic>
        <p:nvPicPr>
          <p:cNvPr id="5" name="Picture 4"/>
          <p:cNvPicPr>
            <a:picLocks noChangeAspect="1"/>
          </p:cNvPicPr>
          <p:nvPr/>
        </p:nvPicPr>
        <p:blipFill>
          <a:blip r:embed="rId3"/>
          <a:stretch>
            <a:fillRect/>
          </a:stretch>
        </p:blipFill>
        <p:spPr>
          <a:xfrm>
            <a:off x="1881808" y="1054807"/>
            <a:ext cx="8428383" cy="4748385"/>
          </a:xfrm>
          <a:prstGeom prst="rect">
            <a:avLst/>
          </a:prstGeom>
        </p:spPr>
      </p:pic>
    </p:spTree>
    <p:extLst>
      <p:ext uri="{BB962C8B-B14F-4D97-AF65-F5344CB8AC3E}">
        <p14:creationId xmlns:p14="http://schemas.microsoft.com/office/powerpoint/2010/main" val="4872349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420750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924910" y="2921168"/>
            <a:ext cx="10342179" cy="1015663"/>
          </a:xfrm>
          <a:prstGeom prst="rect">
            <a:avLst/>
          </a:prstGeom>
          <a:noFill/>
        </p:spPr>
        <p:txBody>
          <a:bodyPr wrap="square" rtlCol="0">
            <a:spAutoFit/>
          </a:bodyPr>
          <a:lstStyle/>
          <a:p>
            <a:pPr algn="ctr"/>
            <a:r>
              <a:rPr lang="en-US" sz="6000" dirty="0" err="1" smtClean="0">
                <a:solidFill>
                  <a:srgbClr val="0070C0"/>
                </a:solidFill>
                <a:latin typeface="Montserrat" charset="0"/>
                <a:ea typeface="Montserrat" charset="0"/>
                <a:cs typeface="Montserrat" charset="0"/>
              </a:rPr>
              <a:t>Segen</a:t>
            </a:r>
            <a:endParaRPr lang="en-US" sz="60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1614092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924910" y="1291630"/>
            <a:ext cx="10342179" cy="4031873"/>
          </a:xfrm>
          <a:prstGeom prst="rect">
            <a:avLst/>
          </a:prstGeom>
          <a:noFill/>
        </p:spPr>
        <p:txBody>
          <a:bodyPr wrap="square" rtlCol="0">
            <a:spAutoFit/>
          </a:bodyPr>
          <a:lstStyle/>
          <a:p>
            <a:pPr marL="0" lvl="2" indent="0">
              <a:buNone/>
            </a:pPr>
            <a:r>
              <a:rPr lang="de-DE" sz="3200" dirty="0">
                <a:solidFill>
                  <a:srgbClr val="0070C0"/>
                </a:solidFill>
                <a:latin typeface="Montserrat" charset="0"/>
                <a:ea typeface="Montserrat" charset="0"/>
                <a:cs typeface="Montserrat" charset="0"/>
              </a:rPr>
              <a:t>Die Israeliten sind, deren die Sohnschaft ist und die Herrlichkeit und die Bündnisse und die Gesetzgebung und der Gottesdienst und die Verheißungen; deren die Väter sind und aus denen dem Fleisch nach </a:t>
            </a:r>
            <a:r>
              <a:rPr lang="de-DE" sz="3200">
                <a:solidFill>
                  <a:srgbClr val="0070C0"/>
                </a:solidFill>
                <a:latin typeface="Montserrat" charset="0"/>
                <a:ea typeface="Montserrat" charset="0"/>
                <a:cs typeface="Montserrat" charset="0"/>
              </a:rPr>
              <a:t>der </a:t>
            </a:r>
            <a:r>
              <a:rPr lang="de-DE" sz="3200" smtClean="0">
                <a:solidFill>
                  <a:srgbClr val="0070C0"/>
                </a:solidFill>
                <a:latin typeface="Montserrat" charset="0"/>
                <a:ea typeface="Montserrat" charset="0"/>
                <a:cs typeface="Montserrat" charset="0"/>
              </a:rPr>
              <a:t>Messias ist</a:t>
            </a:r>
            <a:r>
              <a:rPr lang="de-DE" sz="3200" dirty="0">
                <a:solidFill>
                  <a:srgbClr val="0070C0"/>
                </a:solidFill>
                <a:latin typeface="Montserrat" charset="0"/>
                <a:ea typeface="Montserrat" charset="0"/>
                <a:cs typeface="Montserrat" charset="0"/>
              </a:rPr>
              <a:t>, der über allem ist, Gott, gepriesen in Ewigkeit.</a:t>
            </a:r>
          </a:p>
          <a:p>
            <a:pPr marL="0" lvl="2" indent="0">
              <a:buNone/>
            </a:pPr>
            <a:endParaRPr lang="de-DE" sz="3200" dirty="0">
              <a:solidFill>
                <a:srgbClr val="0070C0"/>
              </a:solidFill>
              <a:latin typeface="Montserrat" charset="0"/>
              <a:ea typeface="Montserrat" charset="0"/>
              <a:cs typeface="Montserrat" charset="0"/>
            </a:endParaRPr>
          </a:p>
          <a:p>
            <a:pPr marL="0" lvl="2" indent="0" algn="r">
              <a:buNone/>
            </a:pPr>
            <a:r>
              <a:rPr lang="de-DE" sz="3200" dirty="0">
                <a:solidFill>
                  <a:srgbClr val="0070C0"/>
                </a:solidFill>
                <a:latin typeface="Montserrat" charset="0"/>
                <a:ea typeface="Montserrat" charset="0"/>
                <a:cs typeface="Montserrat" charset="0"/>
              </a:rPr>
              <a:t>Röm. 9,4-5</a:t>
            </a:r>
            <a:endParaRPr lang="en-US" sz="32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111461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924910" y="2921168"/>
            <a:ext cx="10342179" cy="1015663"/>
          </a:xfrm>
          <a:prstGeom prst="rect">
            <a:avLst/>
          </a:prstGeom>
          <a:noFill/>
        </p:spPr>
        <p:txBody>
          <a:bodyPr wrap="square" rtlCol="0">
            <a:spAutoFit/>
          </a:bodyPr>
          <a:lstStyle/>
          <a:p>
            <a:pPr algn="ctr"/>
            <a:r>
              <a:rPr lang="de-DE" sz="6000" dirty="0" smtClean="0">
                <a:solidFill>
                  <a:srgbClr val="0070C0"/>
                </a:solidFill>
                <a:latin typeface="Montserrat" charset="0"/>
                <a:ea typeface="Montserrat" charset="0"/>
                <a:cs typeface="Montserrat" charset="0"/>
              </a:rPr>
              <a:t>„Auf keinen Fall!”</a:t>
            </a:r>
            <a:endParaRPr lang="de-DE" sz="60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970654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924910" y="2459504"/>
            <a:ext cx="10342179" cy="1938992"/>
          </a:xfrm>
          <a:prstGeom prst="rect">
            <a:avLst/>
          </a:prstGeom>
          <a:noFill/>
        </p:spPr>
        <p:txBody>
          <a:bodyPr wrap="square" rtlCol="0">
            <a:spAutoFit/>
          </a:bodyPr>
          <a:lstStyle/>
          <a:p>
            <a:pPr algn="ctr"/>
            <a:r>
              <a:rPr lang="de-DE" sz="6000" dirty="0" smtClean="0">
                <a:solidFill>
                  <a:srgbClr val="0070C0"/>
                </a:solidFill>
                <a:latin typeface="Montserrat" charset="0"/>
                <a:ea typeface="Montserrat" charset="0"/>
                <a:cs typeface="Montserrat" charset="0"/>
              </a:rPr>
              <a:t>Gottes Plan für </a:t>
            </a:r>
            <a:r>
              <a:rPr lang="de-DE" sz="6000" smtClean="0">
                <a:solidFill>
                  <a:srgbClr val="0070C0"/>
                </a:solidFill>
                <a:latin typeface="Montserrat" charset="0"/>
                <a:ea typeface="Montserrat" charset="0"/>
                <a:cs typeface="Montserrat" charset="0"/>
              </a:rPr>
              <a:t>die Nationen</a:t>
            </a:r>
            <a:endParaRPr lang="de-DE" sz="60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10645351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924910" y="1271752"/>
            <a:ext cx="10342179" cy="3416320"/>
          </a:xfrm>
          <a:prstGeom prst="rect">
            <a:avLst/>
          </a:prstGeom>
          <a:noFill/>
        </p:spPr>
        <p:txBody>
          <a:bodyPr wrap="square" rtlCol="0">
            <a:spAutoFit/>
          </a:bodyPr>
          <a:lstStyle/>
          <a:p>
            <a:pPr marL="0" lvl="2" indent="0">
              <a:buNone/>
            </a:pPr>
            <a:r>
              <a:rPr lang="de-DE" sz="3600" dirty="0">
                <a:solidFill>
                  <a:srgbClr val="0070C0"/>
                </a:solidFill>
                <a:latin typeface="Montserrat" charset="0"/>
                <a:ea typeface="Montserrat" charset="0"/>
                <a:cs typeface="Montserrat" charset="0"/>
              </a:rPr>
              <a:t>Ich werde mein Gesetz in ihr Inneres legen und werde es auf ihr Herz schreiben. Und ich werde ihr Gott sein, und sie werden mein Volk sein. </a:t>
            </a:r>
            <a:endParaRPr lang="de-DE" sz="3600" dirty="0" smtClean="0">
              <a:solidFill>
                <a:srgbClr val="0070C0"/>
              </a:solidFill>
              <a:latin typeface="Montserrat" charset="0"/>
              <a:ea typeface="Montserrat" charset="0"/>
              <a:cs typeface="Montserrat" charset="0"/>
            </a:endParaRPr>
          </a:p>
          <a:p>
            <a:pPr marL="0" lvl="2" indent="0">
              <a:buNone/>
            </a:pPr>
            <a:endParaRPr lang="de-DE" sz="3600" dirty="0">
              <a:solidFill>
                <a:srgbClr val="0070C0"/>
              </a:solidFill>
              <a:latin typeface="Montserrat" charset="0"/>
              <a:ea typeface="Montserrat" charset="0"/>
              <a:cs typeface="Montserrat" charset="0"/>
            </a:endParaRPr>
          </a:p>
          <a:p>
            <a:pPr marL="0" lvl="2" indent="0" algn="r">
              <a:buNone/>
            </a:pPr>
            <a:r>
              <a:rPr lang="de-DE" sz="3600" dirty="0" smtClean="0">
                <a:solidFill>
                  <a:srgbClr val="0070C0"/>
                </a:solidFill>
                <a:latin typeface="Montserrat" charset="0"/>
                <a:ea typeface="Montserrat" charset="0"/>
                <a:cs typeface="Montserrat" charset="0"/>
              </a:rPr>
              <a:t>Jer. 31,33</a:t>
            </a:r>
            <a:endParaRPr lang="en-US" sz="36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726497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598543" y="1167052"/>
            <a:ext cx="8994913" cy="3539430"/>
          </a:xfrm>
          <a:prstGeom prst="rect">
            <a:avLst/>
          </a:prstGeom>
          <a:noFill/>
        </p:spPr>
        <p:txBody>
          <a:bodyPr wrap="square" rtlCol="0">
            <a:spAutoFit/>
          </a:bodyPr>
          <a:lstStyle/>
          <a:p>
            <a:pPr marL="0" lvl="2" indent="0">
              <a:buNone/>
            </a:pPr>
            <a:r>
              <a:rPr lang="de-DE" sz="3200" dirty="0">
                <a:solidFill>
                  <a:srgbClr val="0070C0"/>
                </a:solidFill>
                <a:latin typeface="Montserrat" charset="0"/>
                <a:ea typeface="Montserrat" charset="0"/>
                <a:cs typeface="Montserrat" charset="0"/>
              </a:rPr>
              <a:t>Fürchte dich nicht, denn ich bin mit dir! Habe keine Angst, denn ich bin dein Gott! Ich stärke dich, ja, ich helfe dir, ja, ich halte dich mit der Rechten meiner Gerechtigkeit</a:t>
            </a:r>
            <a:r>
              <a:rPr lang="de-DE" sz="3200" dirty="0" smtClean="0">
                <a:solidFill>
                  <a:srgbClr val="0070C0"/>
                </a:solidFill>
                <a:latin typeface="Montserrat" charset="0"/>
                <a:ea typeface="Montserrat" charset="0"/>
                <a:cs typeface="Montserrat" charset="0"/>
              </a:rPr>
              <a:t>.</a:t>
            </a:r>
          </a:p>
          <a:p>
            <a:pPr marL="0" lvl="2" indent="0">
              <a:buNone/>
            </a:pPr>
            <a:endParaRPr lang="de-DE" sz="3200" dirty="0">
              <a:solidFill>
                <a:srgbClr val="0070C0"/>
              </a:solidFill>
              <a:latin typeface="Montserrat" charset="0"/>
              <a:ea typeface="Montserrat" charset="0"/>
              <a:cs typeface="Montserrat" charset="0"/>
            </a:endParaRPr>
          </a:p>
          <a:p>
            <a:pPr marL="0" lvl="2" indent="0" algn="r">
              <a:buNone/>
            </a:pPr>
            <a:r>
              <a:rPr lang="de-DE" sz="3200" dirty="0" smtClean="0">
                <a:solidFill>
                  <a:srgbClr val="0070C0"/>
                </a:solidFill>
                <a:latin typeface="Montserrat" charset="0"/>
                <a:ea typeface="Montserrat" charset="0"/>
                <a:cs typeface="Montserrat" charset="0"/>
              </a:rPr>
              <a:t>Jes. 41,10</a:t>
            </a:r>
            <a:endParaRPr lang="en-US" sz="32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9665104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5" name="TextBox 4"/>
          <p:cNvSpPr txBox="1"/>
          <p:nvPr/>
        </p:nvSpPr>
        <p:spPr>
          <a:xfrm>
            <a:off x="1598543" y="1167052"/>
            <a:ext cx="8994913" cy="3539430"/>
          </a:xfrm>
          <a:prstGeom prst="rect">
            <a:avLst/>
          </a:prstGeom>
          <a:noFill/>
        </p:spPr>
        <p:txBody>
          <a:bodyPr wrap="square" rtlCol="0">
            <a:spAutoFit/>
          </a:bodyPr>
          <a:lstStyle/>
          <a:p>
            <a:pPr marL="0" lvl="2" indent="0">
              <a:buNone/>
            </a:pPr>
            <a:r>
              <a:rPr lang="de-DE" sz="3200" dirty="0">
                <a:solidFill>
                  <a:srgbClr val="0070C0"/>
                </a:solidFill>
                <a:latin typeface="Montserrat" charset="0"/>
                <a:ea typeface="Montserrat" charset="0"/>
                <a:cs typeface="Montserrat" charset="0"/>
              </a:rPr>
              <a:t>Wenn du durchs Wasser gehst, ich bin bei dir, und durch Ströme, sie werden dich nicht überfluten. Wenn du durchs Feuer gehst, wirst du nicht versengt werden, und die Flamme wird dich nicht verbrennen</a:t>
            </a:r>
            <a:r>
              <a:rPr lang="de-DE" sz="3200" dirty="0" smtClean="0">
                <a:solidFill>
                  <a:srgbClr val="0070C0"/>
                </a:solidFill>
                <a:latin typeface="Montserrat" charset="0"/>
                <a:ea typeface="Montserrat" charset="0"/>
                <a:cs typeface="Montserrat" charset="0"/>
              </a:rPr>
              <a:t>.</a:t>
            </a:r>
          </a:p>
          <a:p>
            <a:pPr marL="0" lvl="2" indent="0">
              <a:buNone/>
            </a:pPr>
            <a:endParaRPr lang="de-DE" sz="3200" dirty="0">
              <a:solidFill>
                <a:srgbClr val="0070C0"/>
              </a:solidFill>
              <a:latin typeface="Montserrat" charset="0"/>
              <a:ea typeface="Montserrat" charset="0"/>
              <a:cs typeface="Montserrat" charset="0"/>
            </a:endParaRPr>
          </a:p>
          <a:p>
            <a:pPr marL="0" lvl="2" indent="0" algn="r">
              <a:buNone/>
            </a:pPr>
            <a:r>
              <a:rPr lang="de-DE" sz="3200" dirty="0" smtClean="0">
                <a:solidFill>
                  <a:srgbClr val="0070C0"/>
                </a:solidFill>
                <a:latin typeface="Montserrat" charset="0"/>
                <a:ea typeface="Montserrat" charset="0"/>
                <a:cs typeface="Montserrat" charset="0"/>
              </a:rPr>
              <a:t>Jes. 43,2</a:t>
            </a:r>
            <a:r>
              <a:rPr lang="de-DE" sz="3200" dirty="0">
                <a:solidFill>
                  <a:srgbClr val="0070C0"/>
                </a:solidFill>
                <a:latin typeface="Montserrat" charset="0"/>
                <a:ea typeface="Montserrat" charset="0"/>
                <a:cs typeface="Montserrat" charset="0"/>
              </a:rPr>
              <a:t> </a:t>
            </a:r>
            <a:endParaRPr lang="en-US" sz="3200" dirty="0">
              <a:solidFill>
                <a:srgbClr val="0070C0"/>
              </a:solidFill>
              <a:latin typeface="Montserrat" charset="0"/>
              <a:ea typeface="Montserrat" charset="0"/>
              <a:cs typeface="Montserrat" charset="0"/>
            </a:endParaRPr>
          </a:p>
        </p:txBody>
      </p:sp>
    </p:spTree>
    <p:extLst>
      <p:ext uri="{BB962C8B-B14F-4D97-AF65-F5344CB8AC3E}">
        <p14:creationId xmlns:p14="http://schemas.microsoft.com/office/powerpoint/2010/main" val="1652468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1251</TotalTime>
  <Words>259</Words>
  <Application>Microsoft Macintosh PowerPoint</Application>
  <PresentationFormat>Widescreen</PresentationFormat>
  <Paragraphs>28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Calibri</vt:lpstr>
      <vt:lpstr>Calibri Light</vt:lpstr>
      <vt:lpstr>Montserrat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47</cp:revision>
  <dcterms:created xsi:type="dcterms:W3CDTF">2018-06-19T08:38:09Z</dcterms:created>
  <dcterms:modified xsi:type="dcterms:W3CDTF">2018-07-18T09:47:44Z</dcterms:modified>
</cp:coreProperties>
</file>